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42"/>
  </p:notesMasterIdLst>
  <p:sldIdLst>
    <p:sldId id="257" r:id="rId2"/>
    <p:sldId id="269" r:id="rId3"/>
    <p:sldId id="326" r:id="rId4"/>
    <p:sldId id="348" r:id="rId5"/>
    <p:sldId id="347" r:id="rId6"/>
    <p:sldId id="346" r:id="rId7"/>
    <p:sldId id="274" r:id="rId8"/>
    <p:sldId id="336" r:id="rId9"/>
    <p:sldId id="391" r:id="rId10"/>
    <p:sldId id="337" r:id="rId11"/>
    <p:sldId id="422"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93" r:id="rId28"/>
    <p:sldId id="394" r:id="rId29"/>
    <p:sldId id="395" r:id="rId30"/>
    <p:sldId id="396" r:id="rId31"/>
    <p:sldId id="397" r:id="rId32"/>
    <p:sldId id="398" r:id="rId33"/>
    <p:sldId id="368" r:id="rId34"/>
    <p:sldId id="390" r:id="rId35"/>
    <p:sldId id="379" r:id="rId36"/>
    <p:sldId id="414" r:id="rId37"/>
    <p:sldId id="415" r:id="rId38"/>
    <p:sldId id="416" r:id="rId39"/>
    <p:sldId id="417" r:id="rId40"/>
    <p:sldId id="423"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74" autoAdjust="0"/>
  </p:normalViewPr>
  <p:slideViewPr>
    <p:cSldViewPr snapToGrid="0">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971FF3-487E-5C46-88EE-3C8690B753CD}" type="slidenum">
              <a:rPr lang="en-US" altLang="en-US"/>
              <a:pPr/>
              <a:t>‹#›</a:t>
            </a:fld>
            <a:endParaRPr lang="en-US" altLang="en-US"/>
          </a:p>
        </p:txBody>
      </p:sp>
    </p:spTree>
    <p:extLst>
      <p:ext uri="{BB962C8B-B14F-4D97-AF65-F5344CB8AC3E}">
        <p14:creationId xmlns:p14="http://schemas.microsoft.com/office/powerpoint/2010/main" val="116986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8B64D43-AC30-7C4E-8FD7-3ACF13D54400}" type="slidenum">
              <a:rPr lang="en-US" altLang="en-US" sz="1200"/>
              <a:pPr eaLnBrk="1" hangingPunct="1"/>
              <a:t>1</a:t>
            </a:fld>
            <a:endParaRPr lang="en-US" alt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24557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BA67D97-8260-034B-A5DD-A9ED184C8840}" type="slidenum">
              <a:rPr lang="en-US" altLang="en-US" sz="1200"/>
              <a:pPr eaLnBrk="1" hangingPunct="1"/>
              <a:t>11</a:t>
            </a:fld>
            <a:endParaRPr lang="en-US" altLang="en-US" sz="1200"/>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when the learner experiences neither boredom or anxiety and when the learner is neither over- nor underchallenged.</a:t>
            </a:r>
          </a:p>
          <a:p>
            <a:pPr eaLnBrk="1" hangingPunct="1"/>
            <a:endParaRPr lang="en-US" altLang="en-US">
              <a:latin typeface="Times New Roman" charset="0"/>
            </a:endParaRPr>
          </a:p>
        </p:txBody>
      </p:sp>
    </p:spTree>
    <p:extLst>
      <p:ext uri="{BB962C8B-B14F-4D97-AF65-F5344CB8AC3E}">
        <p14:creationId xmlns:p14="http://schemas.microsoft.com/office/powerpoint/2010/main" val="74061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C4CE3B-3B47-8049-BC79-E6533B6D4C88}" type="slidenum">
              <a:rPr lang="en-US" altLang="en-US"/>
              <a:pPr/>
              <a:t>‹#›</a:t>
            </a:fld>
            <a:endParaRPr lang="en-US" altLang="en-US"/>
          </a:p>
        </p:txBody>
      </p:sp>
    </p:spTree>
    <p:extLst>
      <p:ext uri="{BB962C8B-B14F-4D97-AF65-F5344CB8AC3E}">
        <p14:creationId xmlns:p14="http://schemas.microsoft.com/office/powerpoint/2010/main" val="77586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9308F1-08B2-A246-9D14-FDB4A3FBC809}" type="slidenum">
              <a:rPr lang="en-US" altLang="en-US"/>
              <a:pPr/>
              <a:t>‹#›</a:t>
            </a:fld>
            <a:endParaRPr lang="en-US" altLang="en-US"/>
          </a:p>
        </p:txBody>
      </p:sp>
    </p:spTree>
    <p:extLst>
      <p:ext uri="{BB962C8B-B14F-4D97-AF65-F5344CB8AC3E}">
        <p14:creationId xmlns:p14="http://schemas.microsoft.com/office/powerpoint/2010/main" val="123675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56A9E7-C39F-8B47-9DAD-9A4D301CA79F}" type="slidenum">
              <a:rPr lang="en-US" altLang="en-US"/>
              <a:pPr/>
              <a:t>‹#›</a:t>
            </a:fld>
            <a:endParaRPr lang="en-US" altLang="en-US"/>
          </a:p>
        </p:txBody>
      </p:sp>
    </p:spTree>
    <p:extLst>
      <p:ext uri="{BB962C8B-B14F-4D97-AF65-F5344CB8AC3E}">
        <p14:creationId xmlns:p14="http://schemas.microsoft.com/office/powerpoint/2010/main" val="68911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9E8DA8-CB99-384D-8B87-E6038A1F87D7}" type="slidenum">
              <a:rPr lang="en-US" altLang="en-US"/>
              <a:pPr/>
              <a:t>‹#›</a:t>
            </a:fld>
            <a:endParaRPr lang="en-US" altLang="en-US"/>
          </a:p>
        </p:txBody>
      </p:sp>
    </p:spTree>
    <p:extLst>
      <p:ext uri="{BB962C8B-B14F-4D97-AF65-F5344CB8AC3E}">
        <p14:creationId xmlns:p14="http://schemas.microsoft.com/office/powerpoint/2010/main" val="60676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AE5E04-F2EB-8C48-A1C5-93F43A8C7BC9}" type="slidenum">
              <a:rPr lang="en-US" altLang="en-US"/>
              <a:pPr/>
              <a:t>‹#›</a:t>
            </a:fld>
            <a:endParaRPr lang="en-US" altLang="en-US"/>
          </a:p>
        </p:txBody>
      </p:sp>
    </p:spTree>
    <p:extLst>
      <p:ext uri="{BB962C8B-B14F-4D97-AF65-F5344CB8AC3E}">
        <p14:creationId xmlns:p14="http://schemas.microsoft.com/office/powerpoint/2010/main" val="166609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87BA89C-C624-A649-97E5-D73C634168D3}" type="slidenum">
              <a:rPr lang="en-US" altLang="en-US"/>
              <a:pPr/>
              <a:t>‹#›</a:t>
            </a:fld>
            <a:endParaRPr lang="en-US" altLang="en-US"/>
          </a:p>
        </p:txBody>
      </p:sp>
    </p:spTree>
    <p:extLst>
      <p:ext uri="{BB962C8B-B14F-4D97-AF65-F5344CB8AC3E}">
        <p14:creationId xmlns:p14="http://schemas.microsoft.com/office/powerpoint/2010/main" val="96554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B0D8597-DF13-BF4B-93E7-4439F709D4BD}" type="slidenum">
              <a:rPr lang="en-US" altLang="en-US"/>
              <a:pPr/>
              <a:t>‹#›</a:t>
            </a:fld>
            <a:endParaRPr lang="en-US" altLang="en-US"/>
          </a:p>
        </p:txBody>
      </p:sp>
    </p:spTree>
    <p:extLst>
      <p:ext uri="{BB962C8B-B14F-4D97-AF65-F5344CB8AC3E}">
        <p14:creationId xmlns:p14="http://schemas.microsoft.com/office/powerpoint/2010/main" val="148029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374F56-D1EB-2143-B452-FA521656A2B6}" type="slidenum">
              <a:rPr lang="en-US" altLang="en-US"/>
              <a:pPr/>
              <a:t>‹#›</a:t>
            </a:fld>
            <a:endParaRPr lang="en-US" altLang="en-US"/>
          </a:p>
        </p:txBody>
      </p:sp>
    </p:spTree>
    <p:extLst>
      <p:ext uri="{BB962C8B-B14F-4D97-AF65-F5344CB8AC3E}">
        <p14:creationId xmlns:p14="http://schemas.microsoft.com/office/powerpoint/2010/main" val="69381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C41A73-2B2C-884B-9A88-263F7B725ACE}" type="slidenum">
              <a:rPr lang="en-US" altLang="en-US"/>
              <a:pPr/>
              <a:t>‹#›</a:t>
            </a:fld>
            <a:endParaRPr lang="en-US" altLang="en-US"/>
          </a:p>
        </p:txBody>
      </p:sp>
    </p:spTree>
    <p:extLst>
      <p:ext uri="{BB962C8B-B14F-4D97-AF65-F5344CB8AC3E}">
        <p14:creationId xmlns:p14="http://schemas.microsoft.com/office/powerpoint/2010/main" val="3806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69AD47-0EDE-6F4E-854B-1AE79DD50F12}" type="slidenum">
              <a:rPr lang="en-US" altLang="en-US"/>
              <a:pPr/>
              <a:t>‹#›</a:t>
            </a:fld>
            <a:endParaRPr lang="en-US" altLang="en-US"/>
          </a:p>
        </p:txBody>
      </p:sp>
    </p:spTree>
    <p:extLst>
      <p:ext uri="{BB962C8B-B14F-4D97-AF65-F5344CB8AC3E}">
        <p14:creationId xmlns:p14="http://schemas.microsoft.com/office/powerpoint/2010/main" val="82796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8A5C7D-63E2-CF4A-B420-358C13E8A1F5}" type="slidenum">
              <a:rPr lang="en-US" altLang="en-US"/>
              <a:pPr/>
              <a:t>‹#›</a:t>
            </a:fld>
            <a:endParaRPr lang="en-US" altLang="en-US"/>
          </a:p>
        </p:txBody>
      </p:sp>
    </p:spTree>
    <p:extLst>
      <p:ext uri="{BB962C8B-B14F-4D97-AF65-F5344CB8AC3E}">
        <p14:creationId xmlns:p14="http://schemas.microsoft.com/office/powerpoint/2010/main" val="21236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B8FE945-971B-9446-AF4B-A7F37AFF00FC}" type="slidenum">
              <a:rPr lang="en-US" altLang="en-US"/>
              <a:pPr/>
              <a:t>‹#›</a:t>
            </a:fld>
            <a:endParaRPr lang="en-US" altLang="en-US"/>
          </a:p>
        </p:txBody>
      </p:sp>
    </p:spTree>
    <p:extLst>
      <p:ext uri="{BB962C8B-B14F-4D97-AF65-F5344CB8AC3E}">
        <p14:creationId xmlns:p14="http://schemas.microsoft.com/office/powerpoint/2010/main" val="175546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0E9C074-D30A-3545-A18F-D73D759B57D5}" type="slidenum">
              <a:rPr lang="en-US" altLang="en-US"/>
              <a:pPr/>
              <a:t>‹#›</a:t>
            </a:fld>
            <a:endParaRPr lang="en-US" altLang="en-US"/>
          </a:p>
        </p:txBody>
      </p:sp>
    </p:spTree>
    <p:extLst>
      <p:ext uri="{BB962C8B-B14F-4D97-AF65-F5344CB8AC3E}">
        <p14:creationId xmlns:p14="http://schemas.microsoft.com/office/powerpoint/2010/main" val="200102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475E7ED-CEF1-E744-880C-FE5647AD8143}" type="slidenum">
              <a:rPr lang="en-US" altLang="en-US"/>
              <a:pPr/>
              <a:t>‹#›</a:t>
            </a:fld>
            <a:endParaRPr lang="en-US" altLang="en-US"/>
          </a:p>
        </p:txBody>
      </p:sp>
    </p:spTree>
    <p:extLst>
      <p:ext uri="{BB962C8B-B14F-4D97-AF65-F5344CB8AC3E}">
        <p14:creationId xmlns:p14="http://schemas.microsoft.com/office/powerpoint/2010/main" val="15873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FE04F0-C265-2B41-AA69-73F3B8DA6097}" type="slidenum">
              <a:rPr lang="en-US" altLang="en-US"/>
              <a:pPr/>
              <a:t>‹#›</a:t>
            </a:fld>
            <a:endParaRPr lang="en-US" altLang="en-US"/>
          </a:p>
        </p:txBody>
      </p:sp>
    </p:spTree>
    <p:extLst>
      <p:ext uri="{BB962C8B-B14F-4D97-AF65-F5344CB8AC3E}">
        <p14:creationId xmlns:p14="http://schemas.microsoft.com/office/powerpoint/2010/main" val="118660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D2A9AA-FFCA-3C41-8EEA-C51FD06BF268}" type="slidenum">
              <a:rPr lang="en-US" altLang="en-US"/>
              <a:pPr/>
              <a:t>‹#›</a:t>
            </a:fld>
            <a:endParaRPr lang="en-US" altLang="en-US"/>
          </a:p>
        </p:txBody>
      </p:sp>
    </p:spTree>
    <p:extLst>
      <p:ext uri="{BB962C8B-B14F-4D97-AF65-F5344CB8AC3E}">
        <p14:creationId xmlns:p14="http://schemas.microsoft.com/office/powerpoint/2010/main" val="1714533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FDB3F3-B67D-9D4C-B7CA-545D669C33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600">
                <a:latin typeface="Textile" charset="0"/>
              </a:rPr>
              <a:t/>
            </a:r>
            <a:br>
              <a:rPr lang="en-US" altLang="en-US" sz="3600">
                <a:latin typeface="Textile" charset="0"/>
              </a:rPr>
            </a:br>
            <a:r>
              <a:rPr lang="en-US" altLang="en-US" sz="3600">
                <a:latin typeface="Textile" charset="0"/>
              </a:rPr>
              <a:t>Differentiating Instruction:  </a:t>
            </a:r>
            <a:br>
              <a:rPr lang="en-US" altLang="en-US" sz="3600">
                <a:latin typeface="Textile" charset="0"/>
              </a:rPr>
            </a:br>
            <a:r>
              <a:rPr lang="en-US" altLang="en-US" sz="3600">
                <a:latin typeface="Textile" charset="0"/>
              </a:rPr>
              <a:t>Beginning the Journey </a:t>
            </a:r>
            <a:br>
              <a:rPr lang="en-US" altLang="en-US" sz="3600">
                <a:latin typeface="Textile" charset="0"/>
              </a:rPr>
            </a:br>
            <a:r>
              <a:rPr lang="en-US" altLang="en-US" sz="3600">
                <a:latin typeface="Textile" charset="0"/>
              </a:rPr>
              <a:t> </a:t>
            </a:r>
            <a:br>
              <a:rPr lang="en-US" altLang="en-US" sz="3600">
                <a:latin typeface="Textile" charset="0"/>
              </a:rPr>
            </a:br>
            <a:r>
              <a:rPr lang="en-US" altLang="en-US" sz="2400">
                <a:latin typeface="Textile" charset="0"/>
              </a:rPr>
              <a:t> </a:t>
            </a:r>
            <a:endParaRPr lang="en-US" altLang="en-US"/>
          </a:p>
        </p:txBody>
      </p:sp>
      <p:sp>
        <p:nvSpPr>
          <p:cNvPr id="3075" name="Rectangle 3"/>
          <p:cNvSpPr>
            <a:spLocks noGrp="1" noChangeArrowheads="1"/>
          </p:cNvSpPr>
          <p:nvPr>
            <p:ph type="body" sz="half" idx="2"/>
          </p:nvPr>
        </p:nvSpPr>
        <p:spPr>
          <a:xfrm>
            <a:off x="4470400" y="1657350"/>
            <a:ext cx="4216400" cy="4114800"/>
          </a:xfrm>
        </p:spPr>
        <p:txBody>
          <a:bodyPr/>
          <a:lstStyle/>
          <a:p>
            <a:pPr eaLnBrk="1" hangingPunct="1">
              <a:lnSpc>
                <a:spcPct val="80000"/>
              </a:lnSpc>
              <a:buFontTx/>
              <a:buNone/>
            </a:pPr>
            <a:r>
              <a:rPr lang="en-US" altLang="en-US" sz="1800" dirty="0">
                <a:latin typeface="Textile" charset="0"/>
              </a:rPr>
              <a:t>	"In the end, all learners need your energy, your heart and your mind. They have that in common because they are young humans. How they need you however, differs. Unless we understand and respond to those differences, we fail many learners." * </a:t>
            </a:r>
          </a:p>
          <a:p>
            <a:pPr eaLnBrk="1" hangingPunct="1">
              <a:lnSpc>
                <a:spcPct val="80000"/>
              </a:lnSpc>
              <a:buFontTx/>
              <a:buNone/>
            </a:pPr>
            <a:endParaRPr lang="en-US" altLang="en-US" sz="2000" dirty="0"/>
          </a:p>
          <a:p>
            <a:pPr eaLnBrk="1" hangingPunct="1">
              <a:lnSpc>
                <a:spcPct val="80000"/>
              </a:lnSpc>
              <a:buFontTx/>
              <a:buNone/>
            </a:pPr>
            <a:r>
              <a:rPr lang="en-US" altLang="en-US" sz="900" dirty="0" smtClean="0">
                <a:latin typeface="Textile" charset="0"/>
              </a:rPr>
              <a:t>*  Tomlinson</a:t>
            </a:r>
            <a:r>
              <a:rPr lang="en-US" altLang="en-US" sz="900" dirty="0">
                <a:latin typeface="Textile" charset="0"/>
              </a:rPr>
              <a:t>, C.A. (2001). How to differentiate instruction in mixed ability classrooms (2nd Ed.). Alexandria, VA: ASCD</a:t>
            </a:r>
            <a:r>
              <a:rPr lang="en-US" altLang="en-US" sz="900" dirty="0" smtClean="0">
                <a:latin typeface="Textile" charset="0"/>
              </a:rPr>
              <a:t>.</a:t>
            </a:r>
          </a:p>
          <a:p>
            <a:pPr eaLnBrk="1" hangingPunct="1">
              <a:lnSpc>
                <a:spcPct val="80000"/>
              </a:lnSpc>
              <a:buFontTx/>
              <a:buNone/>
            </a:pPr>
            <a:endParaRPr lang="en-US" altLang="en-US" sz="2000" dirty="0"/>
          </a:p>
          <a:p>
            <a:pPr eaLnBrk="1" hangingPunct="1">
              <a:lnSpc>
                <a:spcPct val="80000"/>
              </a:lnSpc>
              <a:buFontTx/>
              <a:buNone/>
            </a:pPr>
            <a:r>
              <a:rPr lang="en-US" altLang="en-US" sz="1200" dirty="0">
                <a:latin typeface="Textile" charset="0"/>
              </a:rPr>
              <a:t>	</a:t>
            </a:r>
            <a:r>
              <a:rPr lang="en-US" altLang="en-US" sz="1200" dirty="0" smtClean="0">
                <a:latin typeface="Textile" charset="0"/>
              </a:rPr>
              <a:t>Erin Clark</a:t>
            </a:r>
            <a:endParaRPr lang="en-US" altLang="en-US" sz="1200" dirty="0">
              <a:latin typeface="Textile" charset="0"/>
            </a:endParaRPr>
          </a:p>
          <a:p>
            <a:pPr eaLnBrk="1" hangingPunct="1">
              <a:lnSpc>
                <a:spcPct val="80000"/>
              </a:lnSpc>
              <a:buFontTx/>
              <a:buNone/>
            </a:pPr>
            <a:r>
              <a:rPr lang="en-US" altLang="en-US" sz="1200" dirty="0">
                <a:latin typeface="Textile" charset="0"/>
              </a:rPr>
              <a:t>	</a:t>
            </a:r>
            <a:r>
              <a:rPr lang="en-US" altLang="en-US" sz="1200" dirty="0" smtClean="0">
                <a:latin typeface="Textile" charset="0"/>
              </a:rPr>
              <a:t>April 2016</a:t>
            </a:r>
            <a:endParaRPr lang="en-US" altLang="en-US" sz="1200" dirty="0">
              <a:latin typeface="Textile" charset="0"/>
            </a:endParaRPr>
          </a:p>
          <a:p>
            <a:pPr eaLnBrk="1" hangingPunct="1">
              <a:lnSpc>
                <a:spcPct val="80000"/>
              </a:lnSpc>
              <a:buFontTx/>
              <a:buNone/>
            </a:pPr>
            <a:r>
              <a:rPr lang="en-US" altLang="en-US" sz="1200" dirty="0">
                <a:latin typeface="Textile" charset="0"/>
              </a:rPr>
              <a:t>	</a:t>
            </a:r>
          </a:p>
          <a:p>
            <a:pPr eaLnBrk="1" hangingPunct="1">
              <a:lnSpc>
                <a:spcPct val="80000"/>
              </a:lnSpc>
            </a:pPr>
            <a:endParaRPr lang="en-US" altLang="en-US" sz="1200" dirty="0">
              <a:latin typeface="Textile" charset="0"/>
            </a:endParaRPr>
          </a:p>
          <a:p>
            <a:pPr eaLnBrk="1" hangingPunct="1">
              <a:lnSpc>
                <a:spcPct val="80000"/>
              </a:lnSpc>
              <a:buFontTx/>
              <a:buNone/>
            </a:pPr>
            <a:endParaRPr lang="en-US" altLang="en-US" sz="2000" dirty="0">
              <a:latin typeface="Textile" charset="0"/>
            </a:endParaRPr>
          </a:p>
          <a:p>
            <a:pPr eaLnBrk="1" hangingPunct="1">
              <a:lnSpc>
                <a:spcPct val="80000"/>
              </a:lnSpc>
            </a:pPr>
            <a:endParaRPr lang="en-US" altLang="en-US" sz="2000" dirty="0"/>
          </a:p>
          <a:p>
            <a:pPr eaLnBrk="1" hangingPunct="1">
              <a:lnSpc>
                <a:spcPct val="80000"/>
              </a:lnSpc>
              <a:buFontTx/>
              <a:buNone/>
            </a:pPr>
            <a:endParaRPr lang="en-US" altLang="en-US" sz="2000" dirty="0"/>
          </a:p>
          <a:p>
            <a:pPr eaLnBrk="1" hangingPunct="1">
              <a:lnSpc>
                <a:spcPct val="80000"/>
              </a:lnSpc>
              <a:buFontTx/>
              <a:buNone/>
            </a:pPr>
            <a:endParaRPr lang="en-US" altLang="en-US" sz="2000" dirty="0"/>
          </a:p>
          <a:p>
            <a:pPr eaLnBrk="1" hangingPunct="1">
              <a:lnSpc>
                <a:spcPct val="80000"/>
              </a:lnSpc>
              <a:buFontTx/>
              <a:buNone/>
            </a:pPr>
            <a:endParaRPr lang="en-US" altLang="en-US" sz="2000" dirty="0"/>
          </a:p>
        </p:txBody>
      </p:sp>
      <p:pic>
        <p:nvPicPr>
          <p:cNvPr id="3076" name="Picture 4"/>
          <p:cNvPicPr>
            <a:picLocks noGrp="1" noChangeAspect="1" noChangeArrowheads="1"/>
          </p:cNvPicPr>
          <p:nvPr>
            <p:ph type="clipArt" sz="half" idx="1"/>
          </p:nvPr>
        </p:nvPicPr>
        <p:blipFill>
          <a:blip r:embed="rId5">
            <a:extLst>
              <a:ext uri="{28A0092B-C50C-407E-A947-70E740481C1C}">
                <a14:useLocalDpi xmlns:a14="http://schemas.microsoft.com/office/drawing/2010/main" val="0"/>
              </a:ext>
            </a:extLst>
          </a:blip>
          <a:srcRect/>
          <a:stretch>
            <a:fillRect/>
          </a:stretch>
        </p:blipFill>
        <p:spPr>
          <a:xfrm>
            <a:off x="685800" y="2322513"/>
            <a:ext cx="3810000" cy="3433762"/>
          </a:xfrm>
        </p:spPr>
      </p:pic>
    </p:spTree>
  </p:cSld>
  <p:clrMapOvr>
    <a:masterClrMapping/>
  </p:clrMapOvr>
  <p:transition spd="med" advClick="0" advTm="20000">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11163" y="447675"/>
            <a:ext cx="8382000" cy="6172200"/>
          </a:xfrm>
          <a:prstGeom prst="rect">
            <a:avLst/>
          </a:prstGeom>
          <a:solidFill>
            <a:srgbClr val="A5FFA5"/>
          </a:solidFill>
          <a:ln w="9525">
            <a:solidFill>
              <a:schemeClr val="tx1"/>
            </a:solidFill>
            <a:miter lim="800000"/>
            <a:headEnd/>
            <a:tailEnd/>
          </a:ln>
          <a:effectLst>
            <a:outerShdw dist="107763" dir="2700000" algn="ctr" rotWithShape="0">
              <a:schemeClr val="bg2">
                <a:alpha val="50000"/>
              </a:schemeClr>
            </a:outerShdw>
          </a:effectLst>
        </p:spPr>
        <p:txBody>
          <a:bodyPr wrap="none"/>
          <a:lstStyle/>
          <a:p>
            <a:pPr algn="ctr">
              <a:defRPr/>
            </a:pPr>
            <a:r>
              <a:rPr lang="en-US" sz="3200" b="1">
                <a:latin typeface="Arial" charset="0"/>
              </a:rPr>
              <a:t>A Differentiated Classroom in Balance</a:t>
            </a:r>
          </a:p>
        </p:txBody>
      </p:sp>
      <p:sp>
        <p:nvSpPr>
          <p:cNvPr id="11267" name="Rectangle 3"/>
          <p:cNvSpPr>
            <a:spLocks noChangeArrowheads="1"/>
          </p:cNvSpPr>
          <p:nvPr/>
        </p:nvSpPr>
        <p:spPr bwMode="auto">
          <a:xfrm>
            <a:off x="1143000" y="2590800"/>
            <a:ext cx="762000" cy="2362200"/>
          </a:xfrm>
          <a:prstGeom prst="rect">
            <a:avLst/>
          </a:prstGeom>
          <a:solidFill>
            <a:srgbClr val="FFFF66"/>
          </a:solidFill>
          <a:ln w="9525">
            <a:solidFill>
              <a:schemeClr val="tx1"/>
            </a:solidFill>
            <a:miter lim="800000"/>
            <a:headEnd/>
            <a:tailEnd/>
          </a:ln>
        </p:spPr>
        <p:txBody>
          <a:bodyPr wrap="none"/>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b="1">
                <a:latin typeface="Arial" charset="0"/>
              </a:rPr>
              <a:t>F</a:t>
            </a:r>
          </a:p>
          <a:p>
            <a:pPr algn="ctr" eaLnBrk="1" hangingPunct="1"/>
            <a:r>
              <a:rPr lang="en-US" altLang="en-US" sz="1800" b="1">
                <a:latin typeface="Arial" charset="0"/>
              </a:rPr>
              <a:t>L</a:t>
            </a:r>
          </a:p>
          <a:p>
            <a:pPr algn="ctr" eaLnBrk="1" hangingPunct="1"/>
            <a:r>
              <a:rPr lang="en-US" altLang="en-US" sz="1800" b="1">
                <a:latin typeface="Arial" charset="0"/>
              </a:rPr>
              <a:t>E</a:t>
            </a:r>
          </a:p>
          <a:p>
            <a:pPr algn="ctr" eaLnBrk="1" hangingPunct="1"/>
            <a:r>
              <a:rPr lang="en-US" altLang="en-US" sz="1800" b="1">
                <a:latin typeface="Arial" charset="0"/>
              </a:rPr>
              <a:t>X</a:t>
            </a:r>
          </a:p>
          <a:p>
            <a:pPr algn="ctr" eaLnBrk="1" hangingPunct="1"/>
            <a:r>
              <a:rPr lang="en-US" altLang="en-US" sz="1800" b="1">
                <a:latin typeface="Arial" charset="0"/>
              </a:rPr>
              <a:t>I</a:t>
            </a:r>
          </a:p>
          <a:p>
            <a:pPr algn="ctr" eaLnBrk="1" hangingPunct="1"/>
            <a:r>
              <a:rPr lang="en-US" altLang="en-US" sz="1800" b="1">
                <a:latin typeface="Arial" charset="0"/>
              </a:rPr>
              <a:t>B</a:t>
            </a:r>
          </a:p>
          <a:p>
            <a:pPr algn="ctr" eaLnBrk="1" hangingPunct="1"/>
            <a:r>
              <a:rPr lang="en-US" altLang="en-US" sz="1800" b="1">
                <a:latin typeface="Arial" charset="0"/>
              </a:rPr>
              <a:t>L</a:t>
            </a:r>
          </a:p>
          <a:p>
            <a:pPr algn="ctr" eaLnBrk="1" hangingPunct="1"/>
            <a:r>
              <a:rPr lang="en-US" altLang="en-US" sz="1800" b="1">
                <a:latin typeface="Arial" charset="0"/>
              </a:rPr>
              <a:t>E</a:t>
            </a:r>
          </a:p>
          <a:p>
            <a:pPr algn="ctr" eaLnBrk="1" hangingPunct="1"/>
            <a:endParaRPr lang="en-US" altLang="en-US" sz="1800" b="1">
              <a:latin typeface="Arial" charset="0"/>
            </a:endParaRPr>
          </a:p>
        </p:txBody>
      </p:sp>
      <p:sp>
        <p:nvSpPr>
          <p:cNvPr id="11268" name="AutoShape 4"/>
          <p:cNvSpPr>
            <a:spLocks noChangeArrowheads="1"/>
          </p:cNvSpPr>
          <p:nvPr/>
        </p:nvSpPr>
        <p:spPr bwMode="auto">
          <a:xfrm flipH="1">
            <a:off x="2438400" y="2667000"/>
            <a:ext cx="2209800" cy="1066800"/>
          </a:xfrm>
          <a:prstGeom prst="flowChartPunchedTape">
            <a:avLst/>
          </a:prstGeom>
          <a:solidFill>
            <a:srgbClr val="FF7171"/>
          </a:solidFill>
          <a:ln w="12700">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11269" name="WordArt 5"/>
          <p:cNvSpPr>
            <a:spLocks noChangeArrowheads="1" noChangeShapeType="1" noTextEdit="1"/>
          </p:cNvSpPr>
          <p:nvPr/>
        </p:nvSpPr>
        <p:spPr bwMode="auto">
          <a:xfrm>
            <a:off x="2667000" y="2971800"/>
            <a:ext cx="1809750" cy="398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000" kern="10">
                <a:solidFill>
                  <a:srgbClr val="000000"/>
                </a:solidFill>
                <a:ea typeface="Times New Roman" charset="0"/>
                <a:cs typeface="Times New Roman" charset="0"/>
              </a:rPr>
              <a:t>Solid Curriculum</a:t>
            </a:r>
          </a:p>
        </p:txBody>
      </p:sp>
      <p:sp>
        <p:nvSpPr>
          <p:cNvPr id="11270" name="AutoShape 6"/>
          <p:cNvSpPr>
            <a:spLocks noChangeArrowheads="1"/>
          </p:cNvSpPr>
          <p:nvPr/>
        </p:nvSpPr>
        <p:spPr bwMode="auto">
          <a:xfrm rot="10800000">
            <a:off x="3886200" y="4419600"/>
            <a:ext cx="1600200" cy="1295400"/>
          </a:xfrm>
          <a:prstGeom prst="flowChartManualOperation">
            <a:avLst/>
          </a:prstGeom>
          <a:solidFill>
            <a:schemeClr val="accent1"/>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b="1">
                <a:latin typeface="Arial" charset="0"/>
              </a:rPr>
              <a:t>Sense</a:t>
            </a:r>
          </a:p>
          <a:p>
            <a:pPr algn="ctr" eaLnBrk="1" hangingPunct="1"/>
            <a:r>
              <a:rPr lang="en-US" altLang="en-US" sz="1800" b="1">
                <a:latin typeface="Arial" charset="0"/>
              </a:rPr>
              <a:t>Of</a:t>
            </a:r>
          </a:p>
          <a:p>
            <a:pPr algn="ctr" eaLnBrk="1" hangingPunct="1"/>
            <a:r>
              <a:rPr lang="en-US" altLang="en-US" sz="1800" b="1">
                <a:latin typeface="Arial" charset="0"/>
              </a:rPr>
              <a:t>Community</a:t>
            </a:r>
          </a:p>
        </p:txBody>
      </p:sp>
      <p:sp>
        <p:nvSpPr>
          <p:cNvPr id="11271" name="AutoShape 7"/>
          <p:cNvSpPr>
            <a:spLocks noChangeArrowheads="1"/>
          </p:cNvSpPr>
          <p:nvPr/>
        </p:nvSpPr>
        <p:spPr bwMode="auto">
          <a:xfrm rot="5400000">
            <a:off x="5295900" y="1562100"/>
            <a:ext cx="1371600" cy="1905000"/>
          </a:xfrm>
          <a:prstGeom prst="flowChartDelay">
            <a:avLst/>
          </a:prstGeom>
          <a:solidFill>
            <a:srgbClr val="FF9900"/>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11272" name="WordArt 8"/>
          <p:cNvSpPr>
            <a:spLocks noChangeArrowheads="1" noChangeShapeType="1" noTextEdit="1"/>
          </p:cNvSpPr>
          <p:nvPr/>
        </p:nvSpPr>
        <p:spPr bwMode="auto">
          <a:xfrm>
            <a:off x="5105400" y="1981200"/>
            <a:ext cx="1724025" cy="1033463"/>
          </a:xfrm>
          <a:prstGeom prst="rect">
            <a:avLst/>
          </a:prstGeom>
        </p:spPr>
        <p:txBody>
          <a:bodyPr wrap="none" fromWordArt="1">
            <a:prstTxWarp prst="textCanDown">
              <a:avLst>
                <a:gd name="adj" fmla="val 33333"/>
              </a:avLst>
            </a:prstTxWarp>
          </a:bodyPr>
          <a:lstStyle/>
          <a:p>
            <a:pPr algn="ctr"/>
            <a:r>
              <a:rPr lang="en-US" sz="2000" kern="10">
                <a:ln w="9525">
                  <a:solidFill>
                    <a:srgbClr val="000000"/>
                  </a:solidFill>
                  <a:round/>
                  <a:headEnd/>
                  <a:tailEnd/>
                </a:ln>
                <a:solidFill>
                  <a:srgbClr val="000000"/>
                </a:solidFill>
                <a:ea typeface="Times New Roman" charset="0"/>
                <a:cs typeface="Times New Roman" charset="0"/>
              </a:rPr>
              <a:t>Teacher-Student</a:t>
            </a:r>
          </a:p>
          <a:p>
            <a:pPr algn="ctr"/>
            <a:r>
              <a:rPr lang="en-US" sz="2000" kern="10">
                <a:ln w="9525">
                  <a:solidFill>
                    <a:srgbClr val="000000"/>
                  </a:solidFill>
                  <a:round/>
                  <a:headEnd/>
                  <a:tailEnd/>
                </a:ln>
                <a:solidFill>
                  <a:srgbClr val="000000"/>
                </a:solidFill>
                <a:ea typeface="Times New Roman" charset="0"/>
                <a:cs typeface="Times New Roman" charset="0"/>
              </a:rPr>
              <a:t>Partnerships</a:t>
            </a:r>
          </a:p>
        </p:txBody>
      </p:sp>
      <p:sp>
        <p:nvSpPr>
          <p:cNvPr id="11273" name="Oval 9"/>
          <p:cNvSpPr>
            <a:spLocks noChangeArrowheads="1"/>
          </p:cNvSpPr>
          <p:nvPr/>
        </p:nvSpPr>
        <p:spPr bwMode="auto">
          <a:xfrm>
            <a:off x="6477000" y="4038600"/>
            <a:ext cx="1981200" cy="914400"/>
          </a:xfrm>
          <a:prstGeom prst="ellipse">
            <a:avLst/>
          </a:prstGeom>
          <a:solidFill>
            <a:srgbClr val="CC99FF"/>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11274" name="WordArt 10"/>
          <p:cNvSpPr>
            <a:spLocks noChangeArrowheads="1" noChangeShapeType="1" noTextEdit="1"/>
          </p:cNvSpPr>
          <p:nvPr/>
        </p:nvSpPr>
        <p:spPr bwMode="auto">
          <a:xfrm>
            <a:off x="6886575" y="4013200"/>
            <a:ext cx="1190625" cy="863600"/>
          </a:xfrm>
          <a:prstGeom prst="rect">
            <a:avLst/>
          </a:prstGeom>
        </p:spPr>
        <p:txBody>
          <a:bodyPr wrap="none" fromWordArt="1">
            <a:prstTxWarp prst="textDeflate">
              <a:avLst>
                <a:gd name="adj" fmla="val 26227"/>
              </a:avLst>
            </a:prstTxWarp>
          </a:bodyPr>
          <a:lstStyle/>
          <a:p>
            <a:pPr algn="ctr"/>
            <a:r>
              <a:rPr lang="en-US" sz="2000" kern="10">
                <a:ln w="9525">
                  <a:solidFill>
                    <a:srgbClr val="000000"/>
                  </a:solidFill>
                  <a:round/>
                  <a:headEnd/>
                  <a:tailEnd/>
                </a:ln>
                <a:solidFill>
                  <a:srgbClr val="CC99FF"/>
                </a:solidFill>
                <a:ea typeface="Times New Roman" charset="0"/>
                <a:cs typeface="Times New Roman" charset="0"/>
              </a:rPr>
              <a:t>A Growth</a:t>
            </a:r>
          </a:p>
          <a:p>
            <a:pPr algn="ctr"/>
            <a:r>
              <a:rPr lang="en-US" sz="2000" kern="10">
                <a:ln w="9525">
                  <a:solidFill>
                    <a:srgbClr val="000000"/>
                  </a:solidFill>
                  <a:round/>
                  <a:headEnd/>
                  <a:tailEnd/>
                </a:ln>
                <a:solidFill>
                  <a:srgbClr val="CC99FF"/>
                </a:solidFill>
                <a:ea typeface="Times New Roman" charset="0"/>
                <a:cs typeface="Times New Roman" charset="0"/>
              </a:rPr>
              <a:t>Orientation</a:t>
            </a:r>
          </a:p>
        </p:txBody>
      </p:sp>
      <p:sp>
        <p:nvSpPr>
          <p:cNvPr id="11275" name="Freeform 11"/>
          <p:cNvSpPr>
            <a:spLocks/>
          </p:cNvSpPr>
          <p:nvPr/>
        </p:nvSpPr>
        <p:spPr bwMode="auto">
          <a:xfrm>
            <a:off x="1371600" y="952500"/>
            <a:ext cx="6350000" cy="901700"/>
          </a:xfrm>
          <a:custGeom>
            <a:avLst/>
            <a:gdLst>
              <a:gd name="T0" fmla="*/ 0 w 4000"/>
              <a:gd name="T1" fmla="*/ 456 h 568"/>
              <a:gd name="T2" fmla="*/ 288 w 4000"/>
              <a:gd name="T3" fmla="*/ 216 h 568"/>
              <a:gd name="T4" fmla="*/ 624 w 4000"/>
              <a:gd name="T5" fmla="*/ 120 h 568"/>
              <a:gd name="T6" fmla="*/ 1008 w 4000"/>
              <a:gd name="T7" fmla="*/ 216 h 568"/>
              <a:gd name="T8" fmla="*/ 1392 w 4000"/>
              <a:gd name="T9" fmla="*/ 408 h 568"/>
              <a:gd name="T10" fmla="*/ 1824 w 4000"/>
              <a:gd name="T11" fmla="*/ 552 h 568"/>
              <a:gd name="T12" fmla="*/ 2160 w 4000"/>
              <a:gd name="T13" fmla="*/ 504 h 568"/>
              <a:gd name="T14" fmla="*/ 2448 w 4000"/>
              <a:gd name="T15" fmla="*/ 408 h 568"/>
              <a:gd name="T16" fmla="*/ 2688 w 4000"/>
              <a:gd name="T17" fmla="*/ 168 h 568"/>
              <a:gd name="T18" fmla="*/ 2928 w 4000"/>
              <a:gd name="T19" fmla="*/ 24 h 568"/>
              <a:gd name="T20" fmla="*/ 3264 w 4000"/>
              <a:gd name="T21" fmla="*/ 24 h 568"/>
              <a:gd name="T22" fmla="*/ 3552 w 4000"/>
              <a:gd name="T23" fmla="*/ 168 h 568"/>
              <a:gd name="T24" fmla="*/ 3840 w 4000"/>
              <a:gd name="T25" fmla="*/ 360 h 568"/>
              <a:gd name="T26" fmla="*/ 3984 w 4000"/>
              <a:gd name="T27" fmla="*/ 504 h 568"/>
              <a:gd name="T28" fmla="*/ 3936 w 4000"/>
              <a:gd name="T29" fmla="*/ 456 h 5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00"/>
              <a:gd name="T46" fmla="*/ 0 h 568"/>
              <a:gd name="T47" fmla="*/ 4000 w 4000"/>
              <a:gd name="T48" fmla="*/ 568 h 5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00" h="568">
                <a:moveTo>
                  <a:pt x="0" y="456"/>
                </a:moveTo>
                <a:cubicBezTo>
                  <a:pt x="92" y="364"/>
                  <a:pt x="184" y="272"/>
                  <a:pt x="288" y="216"/>
                </a:cubicBezTo>
                <a:cubicBezTo>
                  <a:pt x="392" y="160"/>
                  <a:pt x="504" y="120"/>
                  <a:pt x="624" y="120"/>
                </a:cubicBezTo>
                <a:cubicBezTo>
                  <a:pt x="744" y="120"/>
                  <a:pt x="880" y="168"/>
                  <a:pt x="1008" y="216"/>
                </a:cubicBezTo>
                <a:cubicBezTo>
                  <a:pt x="1136" y="264"/>
                  <a:pt x="1256" y="352"/>
                  <a:pt x="1392" y="408"/>
                </a:cubicBezTo>
                <a:cubicBezTo>
                  <a:pt x="1528" y="464"/>
                  <a:pt x="1696" y="536"/>
                  <a:pt x="1824" y="552"/>
                </a:cubicBezTo>
                <a:cubicBezTo>
                  <a:pt x="1952" y="568"/>
                  <a:pt x="2056" y="528"/>
                  <a:pt x="2160" y="504"/>
                </a:cubicBezTo>
                <a:cubicBezTo>
                  <a:pt x="2264" y="480"/>
                  <a:pt x="2360" y="464"/>
                  <a:pt x="2448" y="408"/>
                </a:cubicBezTo>
                <a:cubicBezTo>
                  <a:pt x="2536" y="352"/>
                  <a:pt x="2608" y="232"/>
                  <a:pt x="2688" y="168"/>
                </a:cubicBezTo>
                <a:cubicBezTo>
                  <a:pt x="2768" y="104"/>
                  <a:pt x="2832" y="48"/>
                  <a:pt x="2928" y="24"/>
                </a:cubicBezTo>
                <a:cubicBezTo>
                  <a:pt x="3024" y="0"/>
                  <a:pt x="3160" y="0"/>
                  <a:pt x="3264" y="24"/>
                </a:cubicBezTo>
                <a:cubicBezTo>
                  <a:pt x="3368" y="48"/>
                  <a:pt x="3456" y="112"/>
                  <a:pt x="3552" y="168"/>
                </a:cubicBezTo>
                <a:cubicBezTo>
                  <a:pt x="3648" y="224"/>
                  <a:pt x="3768" y="304"/>
                  <a:pt x="3840" y="360"/>
                </a:cubicBezTo>
                <a:cubicBezTo>
                  <a:pt x="3912" y="416"/>
                  <a:pt x="3968" y="488"/>
                  <a:pt x="3984" y="504"/>
                </a:cubicBezTo>
                <a:cubicBezTo>
                  <a:pt x="4000" y="520"/>
                  <a:pt x="3968" y="488"/>
                  <a:pt x="3936" y="4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11276" name="Freeform 12"/>
          <p:cNvSpPr>
            <a:spLocks/>
          </p:cNvSpPr>
          <p:nvPr/>
        </p:nvSpPr>
        <p:spPr bwMode="auto">
          <a:xfrm>
            <a:off x="3962400" y="889000"/>
            <a:ext cx="558800" cy="939800"/>
          </a:xfrm>
          <a:custGeom>
            <a:avLst/>
            <a:gdLst>
              <a:gd name="T0" fmla="*/ 0 w 352"/>
              <a:gd name="T1" fmla="*/ 112 h 592"/>
              <a:gd name="T2" fmla="*/ 96 w 352"/>
              <a:gd name="T3" fmla="*/ 16 h 592"/>
              <a:gd name="T4" fmla="*/ 144 w 352"/>
              <a:gd name="T5" fmla="*/ 16 h 592"/>
              <a:gd name="T6" fmla="*/ 240 w 352"/>
              <a:gd name="T7" fmla="*/ 16 h 592"/>
              <a:gd name="T8" fmla="*/ 336 w 352"/>
              <a:gd name="T9" fmla="*/ 112 h 592"/>
              <a:gd name="T10" fmla="*/ 336 w 352"/>
              <a:gd name="T11" fmla="*/ 256 h 592"/>
              <a:gd name="T12" fmla="*/ 288 w 352"/>
              <a:gd name="T13" fmla="*/ 304 h 592"/>
              <a:gd name="T14" fmla="*/ 192 w 352"/>
              <a:gd name="T15" fmla="*/ 352 h 592"/>
              <a:gd name="T16" fmla="*/ 144 w 352"/>
              <a:gd name="T17" fmla="*/ 352 h 592"/>
              <a:gd name="T18" fmla="*/ 144 w 352"/>
              <a:gd name="T19" fmla="*/ 592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592"/>
              <a:gd name="T32" fmla="*/ 352 w 352"/>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592">
                <a:moveTo>
                  <a:pt x="0" y="112"/>
                </a:moveTo>
                <a:cubicBezTo>
                  <a:pt x="36" y="72"/>
                  <a:pt x="72" y="32"/>
                  <a:pt x="96" y="16"/>
                </a:cubicBezTo>
                <a:cubicBezTo>
                  <a:pt x="120" y="0"/>
                  <a:pt x="120" y="16"/>
                  <a:pt x="144" y="16"/>
                </a:cubicBezTo>
                <a:cubicBezTo>
                  <a:pt x="168" y="16"/>
                  <a:pt x="208" y="0"/>
                  <a:pt x="240" y="16"/>
                </a:cubicBezTo>
                <a:cubicBezTo>
                  <a:pt x="272" y="32"/>
                  <a:pt x="320" y="72"/>
                  <a:pt x="336" y="112"/>
                </a:cubicBezTo>
                <a:cubicBezTo>
                  <a:pt x="352" y="152"/>
                  <a:pt x="344" y="224"/>
                  <a:pt x="336" y="256"/>
                </a:cubicBezTo>
                <a:cubicBezTo>
                  <a:pt x="328" y="288"/>
                  <a:pt x="312" y="288"/>
                  <a:pt x="288" y="304"/>
                </a:cubicBezTo>
                <a:cubicBezTo>
                  <a:pt x="264" y="320"/>
                  <a:pt x="216" y="344"/>
                  <a:pt x="192" y="352"/>
                </a:cubicBezTo>
                <a:cubicBezTo>
                  <a:pt x="168" y="360"/>
                  <a:pt x="152" y="312"/>
                  <a:pt x="144" y="352"/>
                </a:cubicBezTo>
                <a:cubicBezTo>
                  <a:pt x="136" y="392"/>
                  <a:pt x="144" y="552"/>
                  <a:pt x="144" y="5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11277" name="Line 13"/>
          <p:cNvSpPr>
            <a:spLocks noChangeShapeType="1"/>
          </p:cNvSpPr>
          <p:nvPr/>
        </p:nvSpPr>
        <p:spPr bwMode="auto">
          <a:xfrm>
            <a:off x="1371600" y="16764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4"/>
          <p:cNvSpPr>
            <a:spLocks noChangeShapeType="1"/>
          </p:cNvSpPr>
          <p:nvPr/>
        </p:nvSpPr>
        <p:spPr bwMode="auto">
          <a:xfrm>
            <a:off x="3429000" y="1524000"/>
            <a:ext cx="762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5"/>
          <p:cNvSpPr>
            <a:spLocks noChangeShapeType="1"/>
          </p:cNvSpPr>
          <p:nvPr/>
        </p:nvSpPr>
        <p:spPr bwMode="auto">
          <a:xfrm>
            <a:off x="4724400" y="17526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a:off x="6096000" y="9906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a:off x="7696200" y="1752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Text Box 18"/>
          <p:cNvSpPr txBox="1">
            <a:spLocks noChangeArrowheads="1"/>
          </p:cNvSpPr>
          <p:nvPr/>
        </p:nvSpPr>
        <p:spPr bwMode="auto">
          <a:xfrm>
            <a:off x="527050" y="5207000"/>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Time</a:t>
            </a:r>
          </a:p>
        </p:txBody>
      </p:sp>
      <p:sp>
        <p:nvSpPr>
          <p:cNvPr id="11283" name="Text Box 19"/>
          <p:cNvSpPr txBox="1">
            <a:spLocks noChangeArrowheads="1"/>
          </p:cNvSpPr>
          <p:nvPr/>
        </p:nvSpPr>
        <p:spPr bwMode="auto">
          <a:xfrm>
            <a:off x="1651000" y="5410200"/>
            <a:ext cx="63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Groups</a:t>
            </a:r>
          </a:p>
        </p:txBody>
      </p:sp>
      <p:sp>
        <p:nvSpPr>
          <p:cNvPr id="11284" name="Text Box 20"/>
          <p:cNvSpPr txBox="1">
            <a:spLocks noChangeArrowheads="1"/>
          </p:cNvSpPr>
          <p:nvPr/>
        </p:nvSpPr>
        <p:spPr bwMode="auto">
          <a:xfrm>
            <a:off x="2133600" y="5013325"/>
            <a:ext cx="760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Resource</a:t>
            </a:r>
          </a:p>
        </p:txBody>
      </p:sp>
      <p:sp>
        <p:nvSpPr>
          <p:cNvPr id="11285" name="Text Box 21"/>
          <p:cNvSpPr txBox="1">
            <a:spLocks noChangeArrowheads="1"/>
          </p:cNvSpPr>
          <p:nvPr/>
        </p:nvSpPr>
        <p:spPr bwMode="auto">
          <a:xfrm>
            <a:off x="990600" y="5851525"/>
            <a:ext cx="936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Approaches</a:t>
            </a:r>
          </a:p>
          <a:p>
            <a:pPr eaLnBrk="1" hangingPunct="1"/>
            <a:r>
              <a:rPr lang="en-US" altLang="en-US" sz="1000" b="1">
                <a:latin typeface="Arial" charset="0"/>
              </a:rPr>
              <a:t>to teaching</a:t>
            </a:r>
          </a:p>
          <a:p>
            <a:pPr eaLnBrk="1" hangingPunct="1"/>
            <a:r>
              <a:rPr lang="en-US" altLang="en-US" sz="1000" b="1">
                <a:latin typeface="Arial" charset="0"/>
              </a:rPr>
              <a:t>and learning</a:t>
            </a:r>
          </a:p>
        </p:txBody>
      </p:sp>
      <p:sp>
        <p:nvSpPr>
          <p:cNvPr id="11286" name="Line 22"/>
          <p:cNvSpPr>
            <a:spLocks noChangeShapeType="1"/>
          </p:cNvSpPr>
          <p:nvPr/>
        </p:nvSpPr>
        <p:spPr bwMode="auto">
          <a:xfrm>
            <a:off x="1524000" y="49530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flipH="1">
            <a:off x="914400" y="49530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a:off x="1752600" y="4953000"/>
            <a:ext cx="228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1905000" y="4724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Text Box 26"/>
          <p:cNvSpPr txBox="1">
            <a:spLocks noChangeArrowheads="1"/>
          </p:cNvSpPr>
          <p:nvPr/>
        </p:nvSpPr>
        <p:spPr bwMode="auto">
          <a:xfrm>
            <a:off x="2133600" y="4022725"/>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Concept-</a:t>
            </a:r>
          </a:p>
          <a:p>
            <a:pPr algn="ctr" eaLnBrk="1" hangingPunct="1"/>
            <a:r>
              <a:rPr lang="en-US" altLang="en-US" sz="1000" b="1">
                <a:latin typeface="Arial" charset="0"/>
              </a:rPr>
              <a:t>based</a:t>
            </a:r>
          </a:p>
        </p:txBody>
      </p:sp>
      <p:sp>
        <p:nvSpPr>
          <p:cNvPr id="11291" name="Text Box 27"/>
          <p:cNvSpPr txBox="1">
            <a:spLocks noChangeArrowheads="1"/>
          </p:cNvSpPr>
          <p:nvPr/>
        </p:nvSpPr>
        <p:spPr bwMode="auto">
          <a:xfrm>
            <a:off x="2743200" y="3794125"/>
            <a:ext cx="63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Inviting</a:t>
            </a:r>
          </a:p>
        </p:txBody>
      </p:sp>
      <p:sp>
        <p:nvSpPr>
          <p:cNvPr id="11292" name="Text Box 28"/>
          <p:cNvSpPr txBox="1">
            <a:spLocks noChangeArrowheads="1"/>
          </p:cNvSpPr>
          <p:nvPr/>
        </p:nvSpPr>
        <p:spPr bwMode="auto">
          <a:xfrm>
            <a:off x="3124200" y="4251325"/>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Product</a:t>
            </a:r>
          </a:p>
          <a:p>
            <a:pPr eaLnBrk="1" hangingPunct="1"/>
            <a:r>
              <a:rPr lang="en-US" altLang="en-US" sz="1000" b="1">
                <a:latin typeface="Arial" charset="0"/>
              </a:rPr>
              <a:t>Oriented </a:t>
            </a:r>
          </a:p>
        </p:txBody>
      </p:sp>
      <p:sp>
        <p:nvSpPr>
          <p:cNvPr id="11293" name="Text Box 29"/>
          <p:cNvSpPr txBox="1">
            <a:spLocks noChangeArrowheads="1"/>
          </p:cNvSpPr>
          <p:nvPr/>
        </p:nvSpPr>
        <p:spPr bwMode="auto">
          <a:xfrm>
            <a:off x="3962400" y="3870325"/>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Focused</a:t>
            </a:r>
          </a:p>
        </p:txBody>
      </p:sp>
      <p:sp>
        <p:nvSpPr>
          <p:cNvPr id="11294" name="Text Box 30"/>
          <p:cNvSpPr txBox="1">
            <a:spLocks noChangeArrowheads="1"/>
          </p:cNvSpPr>
          <p:nvPr/>
        </p:nvSpPr>
        <p:spPr bwMode="auto">
          <a:xfrm>
            <a:off x="3352800" y="59277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1000" b="1">
                <a:latin typeface="Arial" charset="0"/>
              </a:rPr>
              <a:t>Safe</a:t>
            </a:r>
          </a:p>
        </p:txBody>
      </p:sp>
      <p:sp>
        <p:nvSpPr>
          <p:cNvPr id="11295" name="Text Box 31"/>
          <p:cNvSpPr txBox="1">
            <a:spLocks noChangeArrowheads="1"/>
          </p:cNvSpPr>
          <p:nvPr/>
        </p:nvSpPr>
        <p:spPr bwMode="auto">
          <a:xfrm>
            <a:off x="4114800" y="6002338"/>
            <a:ext cx="88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Respect for</a:t>
            </a:r>
          </a:p>
          <a:p>
            <a:pPr algn="ctr" eaLnBrk="1" hangingPunct="1"/>
            <a:r>
              <a:rPr lang="en-US" altLang="en-US" sz="1000" b="1">
                <a:latin typeface="Arial" charset="0"/>
              </a:rPr>
              <a:t>individual</a:t>
            </a:r>
          </a:p>
        </p:txBody>
      </p:sp>
      <p:sp>
        <p:nvSpPr>
          <p:cNvPr id="11296" name="Text Box 32"/>
          <p:cNvSpPr txBox="1">
            <a:spLocks noChangeArrowheads="1"/>
          </p:cNvSpPr>
          <p:nvPr/>
        </p:nvSpPr>
        <p:spPr bwMode="auto">
          <a:xfrm>
            <a:off x="5443538" y="5659438"/>
            <a:ext cx="676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Respect</a:t>
            </a:r>
          </a:p>
          <a:p>
            <a:pPr algn="ctr" eaLnBrk="1" hangingPunct="1"/>
            <a:r>
              <a:rPr lang="en-US" altLang="en-US" sz="1000" b="1">
                <a:latin typeface="Arial" charset="0"/>
              </a:rPr>
              <a:t>For</a:t>
            </a:r>
          </a:p>
          <a:p>
            <a:pPr algn="ctr" eaLnBrk="1" hangingPunct="1"/>
            <a:r>
              <a:rPr lang="en-US" altLang="en-US" sz="1000" b="1">
                <a:latin typeface="Arial" charset="0"/>
              </a:rPr>
              <a:t>Group </a:t>
            </a:r>
          </a:p>
        </p:txBody>
      </p:sp>
      <p:sp>
        <p:nvSpPr>
          <p:cNvPr id="11297" name="Text Box 33"/>
          <p:cNvSpPr txBox="1">
            <a:spLocks noChangeArrowheads="1"/>
          </p:cNvSpPr>
          <p:nvPr/>
        </p:nvSpPr>
        <p:spPr bwMode="auto">
          <a:xfrm>
            <a:off x="5029200" y="3336925"/>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Shared</a:t>
            </a:r>
          </a:p>
          <a:p>
            <a:pPr algn="ctr" eaLnBrk="1" hangingPunct="1"/>
            <a:r>
              <a:rPr lang="en-US" altLang="en-US" sz="1000" b="1">
                <a:latin typeface="Arial" charset="0"/>
              </a:rPr>
              <a:t>goals</a:t>
            </a:r>
          </a:p>
        </p:txBody>
      </p:sp>
      <p:sp>
        <p:nvSpPr>
          <p:cNvPr id="11298" name="Text Box 34"/>
          <p:cNvSpPr txBox="1">
            <a:spLocks noChangeArrowheads="1"/>
          </p:cNvSpPr>
          <p:nvPr/>
        </p:nvSpPr>
        <p:spPr bwMode="auto">
          <a:xfrm>
            <a:off x="5445125" y="3794125"/>
            <a:ext cx="100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Shared</a:t>
            </a:r>
          </a:p>
          <a:p>
            <a:pPr algn="ctr" eaLnBrk="1" hangingPunct="1"/>
            <a:r>
              <a:rPr lang="en-US" altLang="en-US" sz="1000" b="1">
                <a:latin typeface="Arial" charset="0"/>
              </a:rPr>
              <a:t>responsibility</a:t>
            </a:r>
          </a:p>
        </p:txBody>
      </p:sp>
      <p:sp>
        <p:nvSpPr>
          <p:cNvPr id="11299" name="Text Box 35"/>
          <p:cNvSpPr txBox="1">
            <a:spLocks noChangeArrowheads="1"/>
          </p:cNvSpPr>
          <p:nvPr/>
        </p:nvSpPr>
        <p:spPr bwMode="auto">
          <a:xfrm>
            <a:off x="6400800" y="3260725"/>
            <a:ext cx="61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Shared</a:t>
            </a:r>
          </a:p>
          <a:p>
            <a:pPr algn="ctr" eaLnBrk="1" hangingPunct="1"/>
            <a:r>
              <a:rPr lang="en-US" altLang="en-US" sz="1000" b="1">
                <a:latin typeface="Arial" charset="0"/>
              </a:rPr>
              <a:t>Vision</a:t>
            </a:r>
          </a:p>
        </p:txBody>
      </p:sp>
      <p:sp>
        <p:nvSpPr>
          <p:cNvPr id="11300" name="Text Box 36"/>
          <p:cNvSpPr txBox="1">
            <a:spLocks noChangeArrowheads="1"/>
          </p:cNvSpPr>
          <p:nvPr/>
        </p:nvSpPr>
        <p:spPr bwMode="auto">
          <a:xfrm>
            <a:off x="6096000" y="5089525"/>
            <a:ext cx="944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On-going</a:t>
            </a:r>
          </a:p>
          <a:p>
            <a:pPr algn="ctr" eaLnBrk="1" hangingPunct="1"/>
            <a:r>
              <a:rPr lang="en-US" altLang="en-US" sz="1000" b="1">
                <a:latin typeface="Arial" charset="0"/>
              </a:rPr>
              <a:t>assessment</a:t>
            </a:r>
          </a:p>
          <a:p>
            <a:pPr algn="ctr" eaLnBrk="1" hangingPunct="1"/>
            <a:r>
              <a:rPr lang="en-US" altLang="en-US" sz="1000" b="1">
                <a:latin typeface="Arial" charset="0"/>
              </a:rPr>
              <a:t>to determine</a:t>
            </a:r>
          </a:p>
          <a:p>
            <a:pPr algn="ctr" eaLnBrk="1" hangingPunct="1"/>
            <a:r>
              <a:rPr lang="en-US" altLang="en-US" sz="1000" b="1">
                <a:latin typeface="Arial" charset="0"/>
              </a:rPr>
              <a:t>need</a:t>
            </a:r>
          </a:p>
        </p:txBody>
      </p:sp>
      <p:sp>
        <p:nvSpPr>
          <p:cNvPr id="11301" name="Text Box 37"/>
          <p:cNvSpPr txBox="1">
            <a:spLocks noChangeArrowheads="1"/>
          </p:cNvSpPr>
          <p:nvPr/>
        </p:nvSpPr>
        <p:spPr bwMode="auto">
          <a:xfrm>
            <a:off x="7772400" y="5089525"/>
            <a:ext cx="766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Feedback</a:t>
            </a:r>
          </a:p>
          <a:p>
            <a:pPr algn="ctr" eaLnBrk="1" hangingPunct="1"/>
            <a:r>
              <a:rPr lang="en-US" altLang="en-US" sz="1000" b="1">
                <a:latin typeface="Arial" charset="0"/>
              </a:rPr>
              <a:t>and</a:t>
            </a:r>
          </a:p>
          <a:p>
            <a:pPr algn="ctr" eaLnBrk="1" hangingPunct="1"/>
            <a:r>
              <a:rPr lang="en-US" altLang="en-US" sz="1000" b="1">
                <a:latin typeface="Arial" charset="0"/>
              </a:rPr>
              <a:t>grading</a:t>
            </a:r>
          </a:p>
        </p:txBody>
      </p:sp>
      <p:sp>
        <p:nvSpPr>
          <p:cNvPr id="11302" name="Text Box 38"/>
          <p:cNvSpPr txBox="1">
            <a:spLocks noChangeArrowheads="1"/>
          </p:cNvSpPr>
          <p:nvPr/>
        </p:nvSpPr>
        <p:spPr bwMode="auto">
          <a:xfrm>
            <a:off x="7124700" y="5699125"/>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ZPD</a:t>
            </a:r>
          </a:p>
          <a:p>
            <a:pPr algn="ctr" eaLnBrk="1" hangingPunct="1"/>
            <a:r>
              <a:rPr lang="en-US" altLang="en-US" sz="1000" b="1">
                <a:latin typeface="Arial" charset="0"/>
              </a:rPr>
              <a:t>Target</a:t>
            </a:r>
          </a:p>
        </p:txBody>
      </p:sp>
      <p:sp>
        <p:nvSpPr>
          <p:cNvPr id="11303" name="Text Box 39"/>
          <p:cNvSpPr txBox="1">
            <a:spLocks noChangeArrowheads="1"/>
          </p:cNvSpPr>
          <p:nvPr/>
        </p:nvSpPr>
        <p:spPr bwMode="auto">
          <a:xfrm>
            <a:off x="7451725" y="6256338"/>
            <a:ext cx="8016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800">
                <a:latin typeface="Arial" charset="0"/>
              </a:rPr>
              <a:t>Tomlinson-oo</a:t>
            </a:r>
          </a:p>
        </p:txBody>
      </p:sp>
      <p:sp>
        <p:nvSpPr>
          <p:cNvPr id="11304" name="Line 40"/>
          <p:cNvSpPr>
            <a:spLocks noChangeShapeType="1"/>
          </p:cNvSpPr>
          <p:nvPr/>
        </p:nvSpPr>
        <p:spPr bwMode="auto">
          <a:xfrm>
            <a:off x="2514600" y="3581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Line 41"/>
          <p:cNvSpPr>
            <a:spLocks noChangeShapeType="1"/>
          </p:cNvSpPr>
          <p:nvPr/>
        </p:nvSpPr>
        <p:spPr bwMode="auto">
          <a:xfrm>
            <a:off x="3048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42"/>
          <p:cNvSpPr>
            <a:spLocks noChangeShapeType="1"/>
          </p:cNvSpPr>
          <p:nvPr/>
        </p:nvSpPr>
        <p:spPr bwMode="auto">
          <a:xfrm flipH="1">
            <a:off x="3505200" y="3657600"/>
            <a:ext cx="76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7" name="Line 43"/>
          <p:cNvSpPr>
            <a:spLocks noChangeShapeType="1"/>
          </p:cNvSpPr>
          <p:nvPr/>
        </p:nvSpPr>
        <p:spPr bwMode="auto">
          <a:xfrm>
            <a:off x="4191000" y="3733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44"/>
          <p:cNvSpPr>
            <a:spLocks noChangeShapeType="1"/>
          </p:cNvSpPr>
          <p:nvPr/>
        </p:nvSpPr>
        <p:spPr bwMode="auto">
          <a:xfrm>
            <a:off x="5334000" y="3048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45"/>
          <p:cNvSpPr>
            <a:spLocks noChangeShapeType="1"/>
          </p:cNvSpPr>
          <p:nvPr/>
        </p:nvSpPr>
        <p:spPr bwMode="auto">
          <a:xfrm>
            <a:off x="5943600" y="3200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46"/>
          <p:cNvSpPr>
            <a:spLocks noChangeShapeType="1"/>
          </p:cNvSpPr>
          <p:nvPr/>
        </p:nvSpPr>
        <p:spPr bwMode="auto">
          <a:xfrm>
            <a:off x="6705600" y="2971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1" name="Line 47"/>
          <p:cNvSpPr>
            <a:spLocks noChangeShapeType="1"/>
          </p:cNvSpPr>
          <p:nvPr/>
        </p:nvSpPr>
        <p:spPr bwMode="auto">
          <a:xfrm flipH="1">
            <a:off x="3733800" y="57150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Line 48"/>
          <p:cNvSpPr>
            <a:spLocks noChangeShapeType="1"/>
          </p:cNvSpPr>
          <p:nvPr/>
        </p:nvSpPr>
        <p:spPr bwMode="auto">
          <a:xfrm>
            <a:off x="4562475" y="5715000"/>
            <a:ext cx="9525"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49"/>
          <p:cNvSpPr>
            <a:spLocks noChangeShapeType="1"/>
          </p:cNvSpPr>
          <p:nvPr/>
        </p:nvSpPr>
        <p:spPr bwMode="auto">
          <a:xfrm>
            <a:off x="5345113" y="5734050"/>
            <a:ext cx="24765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50"/>
          <p:cNvSpPr>
            <a:spLocks noChangeShapeType="1"/>
          </p:cNvSpPr>
          <p:nvPr/>
        </p:nvSpPr>
        <p:spPr bwMode="auto">
          <a:xfrm flipH="1">
            <a:off x="6553200" y="48006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51"/>
          <p:cNvSpPr>
            <a:spLocks noChangeShapeType="1"/>
          </p:cNvSpPr>
          <p:nvPr/>
        </p:nvSpPr>
        <p:spPr bwMode="auto">
          <a:xfrm>
            <a:off x="7391400" y="5029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52"/>
          <p:cNvSpPr>
            <a:spLocks noChangeShapeType="1"/>
          </p:cNvSpPr>
          <p:nvPr/>
        </p:nvSpPr>
        <p:spPr bwMode="auto">
          <a:xfrm>
            <a:off x="8153400" y="4876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Text Box 53"/>
          <p:cNvSpPr txBox="1">
            <a:spLocks noChangeArrowheads="1"/>
          </p:cNvSpPr>
          <p:nvPr/>
        </p:nvSpPr>
        <p:spPr bwMode="auto">
          <a:xfrm>
            <a:off x="3416300" y="6159500"/>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000" b="1">
                <a:latin typeface="Arial" charset="0"/>
              </a:rPr>
              <a:t>Affirming</a:t>
            </a:r>
          </a:p>
        </p:txBody>
      </p:sp>
      <p:sp>
        <p:nvSpPr>
          <p:cNvPr id="11318" name="Line 54"/>
          <p:cNvSpPr>
            <a:spLocks noChangeShapeType="1"/>
          </p:cNvSpPr>
          <p:nvPr/>
        </p:nvSpPr>
        <p:spPr bwMode="auto">
          <a:xfrm flipH="1">
            <a:off x="3946525" y="5746750"/>
            <a:ext cx="452438" cy="452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Text Box 55"/>
          <p:cNvSpPr txBox="1">
            <a:spLocks noChangeArrowheads="1"/>
          </p:cNvSpPr>
          <p:nvPr/>
        </p:nvSpPr>
        <p:spPr bwMode="auto">
          <a:xfrm>
            <a:off x="4867275" y="6121400"/>
            <a:ext cx="788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000" b="1">
                <a:latin typeface="Arial" charset="0"/>
              </a:rPr>
              <a:t>Shared</a:t>
            </a:r>
          </a:p>
          <a:p>
            <a:pPr algn="ctr" eaLnBrk="1" hangingPunct="1"/>
            <a:r>
              <a:rPr lang="en-US" altLang="en-US" sz="1000" b="1">
                <a:latin typeface="Arial" charset="0"/>
              </a:rPr>
              <a:t>Challenge</a:t>
            </a:r>
          </a:p>
        </p:txBody>
      </p:sp>
      <p:sp>
        <p:nvSpPr>
          <p:cNvPr id="11320" name="Line 56"/>
          <p:cNvSpPr>
            <a:spLocks noChangeShapeType="1"/>
          </p:cNvSpPr>
          <p:nvPr/>
        </p:nvSpPr>
        <p:spPr bwMode="auto">
          <a:xfrm>
            <a:off x="4957763" y="5707063"/>
            <a:ext cx="239712"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a:t>How Does Research Support DI?</a:t>
            </a:r>
          </a:p>
        </p:txBody>
      </p:sp>
      <p:sp>
        <p:nvSpPr>
          <p:cNvPr id="12291" name="Rectangle 3"/>
          <p:cNvSpPr>
            <a:spLocks noGrp="1" noChangeArrowheads="1"/>
          </p:cNvSpPr>
          <p:nvPr>
            <p:ph type="body" sz="half" idx="1"/>
          </p:nvPr>
        </p:nvSpPr>
        <p:spPr>
          <a:xfrm>
            <a:off x="685800" y="1524000"/>
            <a:ext cx="7315200" cy="3724275"/>
          </a:xfrm>
        </p:spPr>
        <p:txBody>
          <a:bodyPr/>
          <a:lstStyle/>
          <a:p>
            <a:pPr eaLnBrk="1" hangingPunct="1">
              <a:lnSpc>
                <a:spcPct val="90000"/>
              </a:lnSpc>
            </a:pPr>
            <a:r>
              <a:rPr lang="en-US" altLang="en-US" sz="2800"/>
              <a:t>Differentiated Instruction is the result of a synthesis of a number of educational theories and practices.</a:t>
            </a:r>
          </a:p>
          <a:p>
            <a:pPr eaLnBrk="1" hangingPunct="1">
              <a:lnSpc>
                <a:spcPct val="90000"/>
              </a:lnSpc>
            </a:pPr>
            <a:r>
              <a:rPr lang="en-US" altLang="en-US" sz="2800"/>
              <a:t>Brain research indicates that learning occurs when the learner experiences moderate challenge and relaxed alertness –readiness</a:t>
            </a:r>
          </a:p>
          <a:p>
            <a:pPr eaLnBrk="1" hangingPunct="1">
              <a:lnSpc>
                <a:spcPct val="90000"/>
              </a:lnSpc>
            </a:pPr>
            <a:r>
              <a:rPr lang="en-US" altLang="en-US" sz="2800"/>
              <a:t>Psychological research reveals that when interest is tapped, learners are more likely to find learning rewarding and become more autonomous as a learner.</a:t>
            </a:r>
          </a:p>
          <a:p>
            <a:pPr eaLnBrk="1" hangingPunct="1">
              <a:lnSpc>
                <a:spcPct val="90000"/>
              </a:lnSpc>
            </a:pPr>
            <a:endParaRPr lang="en-US" altLang="en-US" sz="2800"/>
          </a:p>
        </p:txBody>
      </p:sp>
      <p:pic>
        <p:nvPicPr>
          <p:cNvPr id="1229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67600" y="1752600"/>
            <a:ext cx="1423988" cy="159067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685800"/>
          </a:xfrm>
        </p:spPr>
        <p:txBody>
          <a:bodyPr/>
          <a:lstStyle/>
          <a:p>
            <a:pPr eaLnBrk="1" hangingPunct="1"/>
            <a:r>
              <a:rPr lang="en-US" altLang="en-US" sz="3200"/>
              <a:t>Checklist for Brain Based Classrooms</a:t>
            </a:r>
            <a:endParaRPr lang="en-US" altLang="en-US"/>
          </a:p>
        </p:txBody>
      </p:sp>
      <p:sp>
        <p:nvSpPr>
          <p:cNvPr id="13315" name="Rectangle 3"/>
          <p:cNvSpPr>
            <a:spLocks noGrp="1" noChangeArrowheads="1"/>
          </p:cNvSpPr>
          <p:nvPr>
            <p:ph type="body" sz="half" idx="1"/>
          </p:nvPr>
        </p:nvSpPr>
        <p:spPr>
          <a:xfrm>
            <a:off x="685800" y="1371600"/>
            <a:ext cx="3810000" cy="4724400"/>
          </a:xfrm>
        </p:spPr>
        <p:txBody>
          <a:bodyPr/>
          <a:lstStyle/>
          <a:p>
            <a:pPr eaLnBrk="1" hangingPunct="1">
              <a:lnSpc>
                <a:spcPct val="90000"/>
              </a:lnSpc>
              <a:buFontTx/>
              <a:buNone/>
            </a:pPr>
            <a:r>
              <a:rPr lang="en-US" altLang="en-US" sz="4000" b="1"/>
              <a:t>B</a:t>
            </a:r>
            <a:r>
              <a:rPr lang="en-US" altLang="en-US" sz="2400"/>
              <a:t>rain organization and </a:t>
            </a:r>
          </a:p>
          <a:p>
            <a:pPr eaLnBrk="1" hangingPunct="1">
              <a:lnSpc>
                <a:spcPct val="90000"/>
              </a:lnSpc>
              <a:buFontTx/>
              <a:buNone/>
            </a:pPr>
            <a:r>
              <a:rPr lang="en-US" altLang="en-US" sz="3600" b="1"/>
              <a:t>B</a:t>
            </a:r>
            <a:r>
              <a:rPr lang="en-US" altLang="en-US" sz="2400"/>
              <a:t>uilding safe environments:</a:t>
            </a:r>
          </a:p>
          <a:p>
            <a:pPr eaLnBrk="1" hangingPunct="1">
              <a:lnSpc>
                <a:spcPct val="90000"/>
              </a:lnSpc>
              <a:buFont typeface="Wingdings" charset="2"/>
              <a:buChar char="q"/>
            </a:pPr>
            <a:r>
              <a:rPr lang="en-US" altLang="en-US" sz="2000"/>
              <a:t>Do students feel safe to risk and experiment with ideas?</a:t>
            </a:r>
          </a:p>
          <a:p>
            <a:pPr eaLnBrk="1" hangingPunct="1">
              <a:lnSpc>
                <a:spcPct val="90000"/>
              </a:lnSpc>
              <a:buFont typeface="Wingdings" charset="2"/>
              <a:buChar char="q"/>
            </a:pPr>
            <a:r>
              <a:rPr lang="en-US" altLang="en-US" sz="2000"/>
              <a:t>Do students feel included in the class and supported by others?</a:t>
            </a:r>
          </a:p>
          <a:p>
            <a:pPr eaLnBrk="1" hangingPunct="1">
              <a:lnSpc>
                <a:spcPct val="90000"/>
              </a:lnSpc>
              <a:buFont typeface="Wingdings" charset="2"/>
              <a:buChar char="q"/>
            </a:pPr>
            <a:r>
              <a:rPr lang="en-US" altLang="en-US" sz="2000"/>
              <a:t>Are tasks challenging enough without “undo distress?”</a:t>
            </a:r>
          </a:p>
          <a:p>
            <a:pPr eaLnBrk="1" hangingPunct="1">
              <a:lnSpc>
                <a:spcPct val="90000"/>
              </a:lnSpc>
              <a:buFont typeface="Wingdings" charset="2"/>
              <a:buChar char="q"/>
            </a:pPr>
            <a:r>
              <a:rPr lang="en-US" altLang="en-US" sz="2000"/>
              <a:t>Is there an emotional “hook” for the learners?</a:t>
            </a:r>
          </a:p>
          <a:p>
            <a:pPr eaLnBrk="1" hangingPunct="1">
              <a:lnSpc>
                <a:spcPct val="90000"/>
              </a:lnSpc>
              <a:buFont typeface="Wingdings" charset="2"/>
              <a:buChar char="q"/>
            </a:pPr>
            <a:r>
              <a:rPr lang="en-US" altLang="en-US" sz="2000"/>
              <a:t>Are there novel, unique and engaging activities to capture and sustain attention?</a:t>
            </a:r>
          </a:p>
        </p:txBody>
      </p:sp>
      <p:pic>
        <p:nvPicPr>
          <p:cNvPr id="13316"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500313"/>
            <a:ext cx="3810000" cy="30765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685800"/>
          </a:xfrm>
        </p:spPr>
        <p:txBody>
          <a:bodyPr/>
          <a:lstStyle/>
          <a:p>
            <a:pPr eaLnBrk="1" hangingPunct="1"/>
            <a:r>
              <a:rPr lang="en-US" altLang="en-US" sz="3200"/>
              <a:t>Checklist for Brain Based Classrooms</a:t>
            </a:r>
            <a:endParaRPr lang="en-US" altLang="en-US"/>
          </a:p>
        </p:txBody>
      </p:sp>
      <p:sp>
        <p:nvSpPr>
          <p:cNvPr id="14339" name="Rectangle 3"/>
          <p:cNvSpPr>
            <a:spLocks noGrp="1" noChangeArrowheads="1"/>
          </p:cNvSpPr>
          <p:nvPr>
            <p:ph type="body" sz="half" idx="1"/>
          </p:nvPr>
        </p:nvSpPr>
        <p:spPr>
          <a:xfrm>
            <a:off x="685800" y="1371600"/>
            <a:ext cx="3810000" cy="4724400"/>
          </a:xfrm>
        </p:spPr>
        <p:txBody>
          <a:bodyPr/>
          <a:lstStyle/>
          <a:p>
            <a:pPr eaLnBrk="1" hangingPunct="1">
              <a:lnSpc>
                <a:spcPct val="90000"/>
              </a:lnSpc>
              <a:buFontTx/>
              <a:buNone/>
            </a:pPr>
            <a:r>
              <a:rPr lang="en-US" altLang="en-US" sz="3600" b="1"/>
              <a:t>R</a:t>
            </a:r>
            <a:r>
              <a:rPr lang="en-US" altLang="en-US" sz="2400"/>
              <a:t>ecognizing and honoring diversity:</a:t>
            </a:r>
          </a:p>
          <a:p>
            <a:pPr eaLnBrk="1" hangingPunct="1">
              <a:lnSpc>
                <a:spcPct val="90000"/>
              </a:lnSpc>
              <a:buFont typeface="Wingdings" charset="2"/>
              <a:buChar char="q"/>
            </a:pPr>
            <a:r>
              <a:rPr lang="en-US" altLang="en-US" sz="2000"/>
              <a:t>Does the learning experience appeal to the learners’ varied multiple intelligences and learning styles?</a:t>
            </a:r>
          </a:p>
          <a:p>
            <a:pPr eaLnBrk="1" hangingPunct="1">
              <a:lnSpc>
                <a:spcPct val="90000"/>
              </a:lnSpc>
              <a:buFont typeface="Wingdings" charset="2"/>
              <a:buChar char="q"/>
            </a:pPr>
            <a:r>
              <a:rPr lang="en-US" altLang="en-US" sz="2000"/>
              <a:t>May the students work collaboratively and independently?</a:t>
            </a:r>
          </a:p>
          <a:p>
            <a:pPr eaLnBrk="1" hangingPunct="1">
              <a:lnSpc>
                <a:spcPct val="90000"/>
              </a:lnSpc>
              <a:buFont typeface="Wingdings" charset="2"/>
              <a:buChar char="q"/>
            </a:pPr>
            <a:r>
              <a:rPr lang="en-US" altLang="en-US" sz="2000"/>
              <a:t>May they “show what they know” in a variety of ways?</a:t>
            </a:r>
          </a:p>
          <a:p>
            <a:pPr eaLnBrk="1" hangingPunct="1">
              <a:lnSpc>
                <a:spcPct val="90000"/>
              </a:lnSpc>
              <a:buFont typeface="Wingdings" charset="2"/>
              <a:buChar char="q"/>
            </a:pPr>
            <a:r>
              <a:rPr lang="en-US" altLang="en-US" sz="2000"/>
              <a:t>Does the cultural background of the learners influence instruction?</a:t>
            </a:r>
          </a:p>
        </p:txBody>
      </p:sp>
      <p:pic>
        <p:nvPicPr>
          <p:cNvPr id="14340"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936875"/>
            <a:ext cx="3810000" cy="22018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685800"/>
          </a:xfrm>
        </p:spPr>
        <p:txBody>
          <a:bodyPr/>
          <a:lstStyle/>
          <a:p>
            <a:pPr eaLnBrk="1" hangingPunct="1"/>
            <a:r>
              <a:rPr lang="en-US" altLang="en-US" sz="3200"/>
              <a:t>Checklist for Brain Based Classrooms</a:t>
            </a:r>
            <a:endParaRPr lang="en-US" altLang="en-US"/>
          </a:p>
        </p:txBody>
      </p:sp>
      <p:sp>
        <p:nvSpPr>
          <p:cNvPr id="15363" name="Rectangle 3"/>
          <p:cNvSpPr>
            <a:spLocks noGrp="1" noChangeArrowheads="1"/>
          </p:cNvSpPr>
          <p:nvPr>
            <p:ph type="body" sz="half" idx="1"/>
          </p:nvPr>
        </p:nvSpPr>
        <p:spPr>
          <a:xfrm>
            <a:off x="685800" y="1371600"/>
            <a:ext cx="3810000" cy="4724400"/>
          </a:xfrm>
        </p:spPr>
        <p:txBody>
          <a:bodyPr/>
          <a:lstStyle/>
          <a:p>
            <a:pPr eaLnBrk="1" hangingPunct="1">
              <a:lnSpc>
                <a:spcPct val="90000"/>
              </a:lnSpc>
              <a:buFontTx/>
              <a:buNone/>
            </a:pPr>
            <a:r>
              <a:rPr lang="en-US" altLang="en-US" b="1"/>
              <a:t>A</a:t>
            </a:r>
            <a:r>
              <a:rPr lang="en-US" altLang="en-US" sz="2000"/>
              <a:t>ssessment:</a:t>
            </a:r>
          </a:p>
          <a:p>
            <a:pPr eaLnBrk="1" hangingPunct="1">
              <a:lnSpc>
                <a:spcPct val="90000"/>
              </a:lnSpc>
              <a:buFont typeface="Wingdings" charset="2"/>
              <a:buChar char="q"/>
            </a:pPr>
            <a:r>
              <a:rPr lang="en-US" altLang="en-US" sz="1800"/>
              <a:t>Is there enough time to explore, understand and transfer the learning to long term memory (grow dendrites)?</a:t>
            </a:r>
          </a:p>
          <a:p>
            <a:pPr eaLnBrk="1" hangingPunct="1">
              <a:lnSpc>
                <a:spcPct val="90000"/>
              </a:lnSpc>
              <a:buFont typeface="Wingdings" charset="2"/>
              <a:buChar char="q"/>
            </a:pPr>
            <a:r>
              <a:rPr lang="en-US" altLang="en-US" sz="1800"/>
              <a:t>Is there time to accomplish mastery?</a:t>
            </a:r>
          </a:p>
          <a:p>
            <a:pPr eaLnBrk="1" hangingPunct="1">
              <a:lnSpc>
                <a:spcPct val="90000"/>
              </a:lnSpc>
              <a:buFont typeface="Wingdings" charset="2"/>
              <a:buChar char="q"/>
            </a:pPr>
            <a:r>
              <a:rPr lang="en-US" altLang="en-US" sz="1800"/>
              <a:t>So they have opportunities for ongoing, “just in time” feedback?</a:t>
            </a:r>
          </a:p>
          <a:p>
            <a:pPr eaLnBrk="1" hangingPunct="1">
              <a:lnSpc>
                <a:spcPct val="90000"/>
              </a:lnSpc>
              <a:buFont typeface="Wingdings" charset="2"/>
              <a:buChar char="q"/>
            </a:pPr>
            <a:r>
              <a:rPr lang="en-US" altLang="en-US" sz="1800"/>
              <a:t>Do they have time to revisit ideas and concepts to connect or extend them?</a:t>
            </a:r>
          </a:p>
          <a:p>
            <a:pPr eaLnBrk="1" hangingPunct="1">
              <a:lnSpc>
                <a:spcPct val="90000"/>
              </a:lnSpc>
              <a:buFont typeface="Wingdings" charset="2"/>
              <a:buChar char="q"/>
            </a:pPr>
            <a:r>
              <a:rPr lang="en-US" altLang="en-US" sz="1800"/>
              <a:t>Is metacognitive time built into the learning process?</a:t>
            </a:r>
          </a:p>
          <a:p>
            <a:pPr eaLnBrk="1" hangingPunct="1">
              <a:lnSpc>
                <a:spcPct val="90000"/>
              </a:lnSpc>
              <a:buFont typeface="Wingdings" charset="2"/>
              <a:buChar char="q"/>
            </a:pPr>
            <a:r>
              <a:rPr lang="en-US" altLang="en-US" sz="1800"/>
              <a:t>Do students use logs and journals for reflection and goal setting?</a:t>
            </a:r>
          </a:p>
        </p:txBody>
      </p:sp>
      <p:pic>
        <p:nvPicPr>
          <p:cNvPr id="15364"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26000" y="1981200"/>
            <a:ext cx="3452813" cy="4114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7772400" cy="685800"/>
          </a:xfrm>
        </p:spPr>
        <p:txBody>
          <a:bodyPr/>
          <a:lstStyle/>
          <a:p>
            <a:pPr eaLnBrk="1" hangingPunct="1"/>
            <a:r>
              <a:rPr lang="en-US" altLang="en-US" sz="3200"/>
              <a:t>Checklist for Brain Based Classrooms</a:t>
            </a:r>
            <a:endParaRPr lang="en-US" altLang="en-US"/>
          </a:p>
        </p:txBody>
      </p:sp>
      <p:sp>
        <p:nvSpPr>
          <p:cNvPr id="16387" name="Rectangle 3"/>
          <p:cNvSpPr>
            <a:spLocks noGrp="1" noChangeArrowheads="1"/>
          </p:cNvSpPr>
          <p:nvPr>
            <p:ph type="body" sz="half" idx="1"/>
          </p:nvPr>
        </p:nvSpPr>
        <p:spPr>
          <a:xfrm>
            <a:off x="685800" y="1371600"/>
            <a:ext cx="3810000" cy="5029200"/>
          </a:xfrm>
        </p:spPr>
        <p:txBody>
          <a:bodyPr/>
          <a:lstStyle/>
          <a:p>
            <a:pPr eaLnBrk="1" hangingPunct="1">
              <a:lnSpc>
                <a:spcPct val="90000"/>
              </a:lnSpc>
              <a:buFontTx/>
              <a:buNone/>
            </a:pPr>
            <a:r>
              <a:rPr lang="en-US" altLang="en-US" b="1"/>
              <a:t>I</a:t>
            </a:r>
            <a:r>
              <a:rPr lang="en-US" altLang="en-US" sz="2000"/>
              <a:t>nstructional Strategies:</a:t>
            </a:r>
          </a:p>
          <a:p>
            <a:pPr eaLnBrk="1" hangingPunct="1">
              <a:lnSpc>
                <a:spcPct val="90000"/>
              </a:lnSpc>
              <a:buFont typeface="Wingdings" charset="2"/>
              <a:buChar char="q"/>
            </a:pPr>
            <a:r>
              <a:rPr lang="en-US" altLang="en-US" sz="1800"/>
              <a:t>Are the expectations clearly stated and understood by the learner?</a:t>
            </a:r>
          </a:p>
          <a:p>
            <a:pPr eaLnBrk="1" hangingPunct="1">
              <a:lnSpc>
                <a:spcPct val="90000"/>
              </a:lnSpc>
              <a:buFont typeface="Wingdings" charset="2"/>
              <a:buChar char="q"/>
            </a:pPr>
            <a:r>
              <a:rPr lang="en-US" altLang="en-US" sz="1800"/>
              <a:t>Will the learning be relevant and useful to the learner?</a:t>
            </a:r>
          </a:p>
          <a:p>
            <a:pPr eaLnBrk="1" hangingPunct="1">
              <a:lnSpc>
                <a:spcPct val="90000"/>
              </a:lnSpc>
              <a:buFont typeface="Wingdings" charset="2"/>
              <a:buChar char="q"/>
            </a:pPr>
            <a:r>
              <a:rPr lang="en-US" altLang="en-US" sz="1800"/>
              <a:t>Does the learning build on past experience or create a new experience?</a:t>
            </a:r>
          </a:p>
          <a:p>
            <a:pPr eaLnBrk="1" hangingPunct="1">
              <a:lnSpc>
                <a:spcPct val="90000"/>
              </a:lnSpc>
              <a:buFont typeface="Wingdings" charset="2"/>
              <a:buChar char="q"/>
            </a:pPr>
            <a:r>
              <a:rPr lang="en-US" altLang="en-US" sz="1800"/>
              <a:t>Does the learning relate to their real world?</a:t>
            </a:r>
          </a:p>
          <a:p>
            <a:pPr eaLnBrk="1" hangingPunct="1">
              <a:lnSpc>
                <a:spcPct val="90000"/>
              </a:lnSpc>
              <a:buFont typeface="Wingdings" charset="2"/>
              <a:buChar char="q"/>
            </a:pPr>
            <a:r>
              <a:rPr lang="en-US" altLang="en-US" sz="1800"/>
              <a:t>Is it developmentally appropriate and hands on?</a:t>
            </a:r>
          </a:p>
          <a:p>
            <a:pPr eaLnBrk="1" hangingPunct="1">
              <a:lnSpc>
                <a:spcPct val="90000"/>
              </a:lnSpc>
              <a:buFont typeface="Wingdings" charset="2"/>
              <a:buChar char="q"/>
            </a:pPr>
            <a:r>
              <a:rPr lang="en-US" altLang="en-US" sz="1800"/>
              <a:t>Are the strategies varied to engage and sustain attention?</a:t>
            </a:r>
          </a:p>
          <a:p>
            <a:pPr eaLnBrk="1" hangingPunct="1">
              <a:lnSpc>
                <a:spcPct val="90000"/>
              </a:lnSpc>
              <a:buFont typeface="Wingdings" charset="2"/>
              <a:buChar char="q"/>
            </a:pPr>
            <a:r>
              <a:rPr lang="en-US" altLang="en-US" sz="1800"/>
              <a:t>Are there opportunities for projects, creativity, problems and challenges?</a:t>
            </a:r>
          </a:p>
        </p:txBody>
      </p:sp>
      <p:pic>
        <p:nvPicPr>
          <p:cNvPr id="16388"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363788"/>
            <a:ext cx="3810000" cy="33496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685800"/>
          </a:xfrm>
        </p:spPr>
        <p:txBody>
          <a:bodyPr/>
          <a:lstStyle/>
          <a:p>
            <a:pPr eaLnBrk="1" hangingPunct="1"/>
            <a:r>
              <a:rPr lang="en-US" altLang="en-US" sz="3200"/>
              <a:t>Checklist for Brain Based Classrooms</a:t>
            </a:r>
            <a:endParaRPr lang="en-US" altLang="en-US"/>
          </a:p>
        </p:txBody>
      </p:sp>
      <p:sp>
        <p:nvSpPr>
          <p:cNvPr id="17411" name="Rectangle 3"/>
          <p:cNvSpPr>
            <a:spLocks noGrp="1" noChangeArrowheads="1"/>
          </p:cNvSpPr>
          <p:nvPr>
            <p:ph type="body" sz="half" idx="1"/>
          </p:nvPr>
        </p:nvSpPr>
        <p:spPr>
          <a:xfrm>
            <a:off x="685800" y="1371600"/>
            <a:ext cx="3810000" cy="5029200"/>
          </a:xfrm>
        </p:spPr>
        <p:txBody>
          <a:bodyPr/>
          <a:lstStyle/>
          <a:p>
            <a:pPr eaLnBrk="1" hangingPunct="1">
              <a:lnSpc>
                <a:spcPct val="90000"/>
              </a:lnSpc>
              <a:buFontTx/>
              <a:buNone/>
            </a:pPr>
            <a:r>
              <a:rPr lang="en-US" altLang="en-US" b="1"/>
              <a:t>N</a:t>
            </a:r>
            <a:r>
              <a:rPr lang="en-US" altLang="en-US" sz="2000"/>
              <a:t>ew Models:</a:t>
            </a:r>
          </a:p>
          <a:p>
            <a:pPr eaLnBrk="1" hangingPunct="1">
              <a:lnSpc>
                <a:spcPct val="90000"/>
              </a:lnSpc>
              <a:buFont typeface="Wingdings" charset="2"/>
              <a:buChar char="q"/>
            </a:pPr>
            <a:r>
              <a:rPr lang="en-US" altLang="en-US" sz="1800"/>
              <a:t>Do students work alone, in pairs and in small groups?</a:t>
            </a:r>
          </a:p>
          <a:p>
            <a:pPr eaLnBrk="1" hangingPunct="1">
              <a:lnSpc>
                <a:spcPct val="90000"/>
              </a:lnSpc>
              <a:buFont typeface="Wingdings" charset="2"/>
              <a:buChar char="q"/>
            </a:pPr>
            <a:r>
              <a:rPr lang="en-US" altLang="en-US" sz="1800"/>
              <a:t>Do students work in learning centers based on interest, need or choice?</a:t>
            </a:r>
          </a:p>
          <a:p>
            <a:pPr eaLnBrk="1" hangingPunct="1">
              <a:lnSpc>
                <a:spcPct val="90000"/>
              </a:lnSpc>
              <a:buFont typeface="Wingdings" charset="2"/>
              <a:buChar char="q"/>
            </a:pPr>
            <a:r>
              <a:rPr lang="en-US" altLang="en-US" sz="1800"/>
              <a:t>Are some activities tiered to provide appropriate levels of challenge?</a:t>
            </a:r>
          </a:p>
          <a:p>
            <a:pPr eaLnBrk="1" hangingPunct="1">
              <a:lnSpc>
                <a:spcPct val="90000"/>
              </a:lnSpc>
              <a:buFont typeface="Wingdings" charset="2"/>
              <a:buChar char="q"/>
            </a:pPr>
            <a:r>
              <a:rPr lang="en-US" altLang="en-US" sz="1800"/>
              <a:t>Is compacting used to provide enrichment and challenge?</a:t>
            </a:r>
          </a:p>
          <a:p>
            <a:pPr eaLnBrk="1" hangingPunct="1">
              <a:lnSpc>
                <a:spcPct val="90000"/>
              </a:lnSpc>
              <a:buFont typeface="Wingdings" charset="2"/>
              <a:buChar char="q"/>
            </a:pPr>
            <a:r>
              <a:rPr lang="en-US" altLang="en-US" sz="1800"/>
              <a:t>Is integrated curriculum, problem based and service learning considered?</a:t>
            </a:r>
          </a:p>
          <a:p>
            <a:pPr eaLnBrk="1" hangingPunct="1">
              <a:lnSpc>
                <a:spcPct val="90000"/>
              </a:lnSpc>
              <a:buFont typeface="Wingdings" charset="2"/>
              <a:buChar char="q"/>
            </a:pPr>
            <a:r>
              <a:rPr lang="en-US" altLang="en-US" sz="1800"/>
              <a:t>Are contracts negotiated to provide appropriate learning activities for students?</a:t>
            </a:r>
          </a:p>
        </p:txBody>
      </p:sp>
      <p:pic>
        <p:nvPicPr>
          <p:cNvPr id="17412"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363788"/>
            <a:ext cx="3810000" cy="33496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8200" y="685800"/>
            <a:ext cx="7772400" cy="1470025"/>
          </a:xfrm>
        </p:spPr>
        <p:txBody>
          <a:bodyPr/>
          <a:lstStyle/>
          <a:p>
            <a:pPr eaLnBrk="1" hangingPunct="1"/>
            <a:r>
              <a:rPr lang="en-US" altLang="en-US">
                <a:solidFill>
                  <a:srgbClr val="CC0066"/>
                </a:solidFill>
              </a:rPr>
              <a:t>Best Practices for</a:t>
            </a:r>
            <a:br>
              <a:rPr lang="en-US" altLang="en-US">
                <a:solidFill>
                  <a:srgbClr val="CC0066"/>
                </a:solidFill>
              </a:rPr>
            </a:br>
            <a:r>
              <a:rPr lang="en-US" altLang="en-US">
                <a:solidFill>
                  <a:srgbClr val="CC0066"/>
                </a:solidFill>
              </a:rPr>
              <a:t>Standards-based Instruction</a:t>
            </a:r>
          </a:p>
        </p:txBody>
      </p:sp>
      <p:sp>
        <p:nvSpPr>
          <p:cNvPr id="18435" name="Rectangle 3"/>
          <p:cNvSpPr>
            <a:spLocks noGrp="1" noChangeArrowheads="1"/>
          </p:cNvSpPr>
          <p:nvPr>
            <p:ph type="subTitle" idx="1"/>
          </p:nvPr>
        </p:nvSpPr>
        <p:spPr>
          <a:xfrm>
            <a:off x="1600200" y="2362200"/>
            <a:ext cx="6400800" cy="4038600"/>
          </a:xfrm>
        </p:spPr>
        <p:txBody>
          <a:bodyPr/>
          <a:lstStyle/>
          <a:p>
            <a:pPr eaLnBrk="1" hangingPunct="1"/>
            <a:r>
              <a:rPr lang="en-US" altLang="en-US">
                <a:solidFill>
                  <a:srgbClr val="9933FF"/>
                </a:solidFill>
              </a:rPr>
              <a:t>Best Practice, New Standards for Teaching and Learning in America’s Schools</a:t>
            </a:r>
          </a:p>
          <a:p>
            <a:pPr eaLnBrk="1" hangingPunct="1"/>
            <a:endParaRPr lang="en-US" altLang="en-US"/>
          </a:p>
          <a:p>
            <a:pPr eaLnBrk="1" hangingPunct="1"/>
            <a:r>
              <a:rPr lang="en-US" altLang="en-US" sz="2800"/>
              <a:t>Zemelman, S., Daniels, H. &amp; Hyde, A.  (1998).  Portsmouth, NH: Heinemann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01600"/>
            <a:ext cx="7772400" cy="1143000"/>
          </a:xfrm>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19459" name="Rectangle 3"/>
          <p:cNvSpPr>
            <a:spLocks noGrp="1" noChangeArrowheads="1"/>
          </p:cNvSpPr>
          <p:nvPr>
            <p:ph type="body" idx="1"/>
          </p:nvPr>
        </p:nvSpPr>
        <p:spPr>
          <a:xfrm>
            <a:off x="495300" y="1554163"/>
            <a:ext cx="7772400" cy="4114800"/>
          </a:xfrm>
        </p:spPr>
        <p:txBody>
          <a:bodyPr/>
          <a:lstStyle/>
          <a:p>
            <a:pPr eaLnBrk="1" hangingPunct="1">
              <a:buFontTx/>
              <a:buNone/>
            </a:pPr>
            <a:r>
              <a:rPr lang="en-US" altLang="en-US">
                <a:solidFill>
                  <a:schemeClr val="hlink"/>
                </a:solidFill>
                <a:latin typeface="Andy" charset="0"/>
              </a:rPr>
              <a:t>Within these recommendations, growth does not necessarily mean moving from one practice to another, discarding a previous instructional approach and replacing it forever.  Instead, teachers add new, effective alternatives to a widening repertoire of choices, allowing them to alternate among a richer array of activities, creating a richer and more complex balance of instruction.</a:t>
            </a:r>
          </a:p>
        </p:txBody>
      </p:sp>
      <p:sp>
        <p:nvSpPr>
          <p:cNvPr id="19460" name="Rectangle 4"/>
          <p:cNvSpPr>
            <a:spLocks noChangeArrowheads="1"/>
          </p:cNvSpPr>
          <p:nvPr/>
        </p:nvSpPr>
        <p:spPr bwMode="auto">
          <a:xfrm>
            <a:off x="457200" y="1524000"/>
            <a:ext cx="8382000" cy="5065713"/>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0483" name="Rectangle 3"/>
          <p:cNvSpPr>
            <a:spLocks noGrp="1" noChangeArrowheads="1"/>
          </p:cNvSpPr>
          <p:nvPr>
            <p:ph type="body" idx="1"/>
          </p:nvPr>
        </p:nvSpPr>
        <p:spPr>
          <a:xfrm>
            <a:off x="685800" y="1981200"/>
            <a:ext cx="7772400" cy="554038"/>
          </a:xfrm>
        </p:spPr>
        <p:txBody>
          <a:bodyPr/>
          <a:lstStyle/>
          <a:p>
            <a:pPr algn="ctr" eaLnBrk="1" hangingPunct="1">
              <a:buFontTx/>
              <a:buNone/>
            </a:pPr>
            <a:r>
              <a:rPr lang="en-US" altLang="en-US"/>
              <a:t>Physical Facilities</a:t>
            </a:r>
          </a:p>
        </p:txBody>
      </p:sp>
      <p:sp>
        <p:nvSpPr>
          <p:cNvPr id="20484" name="Text Box 4"/>
          <p:cNvSpPr txBox="1">
            <a:spLocks noChangeArrowheads="1"/>
          </p:cNvSpPr>
          <p:nvPr/>
        </p:nvSpPr>
        <p:spPr bwMode="auto">
          <a:xfrm>
            <a:off x="914400" y="2286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0485" name="Text Box 5"/>
          <p:cNvSpPr txBox="1">
            <a:spLocks noChangeArrowheads="1"/>
          </p:cNvSpPr>
          <p:nvPr/>
        </p:nvSpPr>
        <p:spPr bwMode="auto">
          <a:xfrm>
            <a:off x="914400" y="2286000"/>
            <a:ext cx="3657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From:</a:t>
            </a:r>
          </a:p>
          <a:p>
            <a:pPr eaLnBrk="1" hangingPunct="1">
              <a:spcBef>
                <a:spcPct val="50000"/>
              </a:spcBef>
              <a:buFontTx/>
              <a:buChar char="•"/>
            </a:pPr>
            <a:r>
              <a:rPr lang="en-US" altLang="en-US">
                <a:latin typeface="Arial" charset="0"/>
              </a:rPr>
              <a:t>Set-up for teacher-centered instruction (separate desks)</a:t>
            </a:r>
          </a:p>
          <a:p>
            <a:pPr eaLnBrk="1" hangingPunct="1">
              <a:spcBef>
                <a:spcPct val="50000"/>
              </a:spcBef>
              <a:buFontTx/>
              <a:buChar char="•"/>
            </a:pPr>
            <a:r>
              <a:rPr lang="en-US" altLang="en-US">
                <a:latin typeface="Arial" charset="0"/>
              </a:rPr>
              <a:t>Rows of desks</a:t>
            </a:r>
          </a:p>
          <a:p>
            <a:pPr eaLnBrk="1" hangingPunct="1">
              <a:spcBef>
                <a:spcPct val="50000"/>
              </a:spcBef>
              <a:buFontTx/>
              <a:buChar char="•"/>
            </a:pPr>
            <a:r>
              <a:rPr lang="en-US" altLang="en-US">
                <a:latin typeface="Arial" charset="0"/>
              </a:rPr>
              <a:t>Bare, unadorned space</a:t>
            </a:r>
          </a:p>
          <a:p>
            <a:pPr eaLnBrk="1" hangingPunct="1">
              <a:spcBef>
                <a:spcPct val="50000"/>
              </a:spcBef>
              <a:buFontTx/>
              <a:buChar char="•"/>
            </a:pPr>
            <a:r>
              <a:rPr lang="en-US" altLang="en-US">
                <a:latin typeface="Arial" charset="0"/>
              </a:rPr>
              <a:t>Textbooks and handouts</a:t>
            </a:r>
          </a:p>
        </p:txBody>
      </p:sp>
      <p:sp>
        <p:nvSpPr>
          <p:cNvPr id="20486" name="Text Box 6"/>
          <p:cNvSpPr txBox="1">
            <a:spLocks noChangeArrowheads="1"/>
          </p:cNvSpPr>
          <p:nvPr/>
        </p:nvSpPr>
        <p:spPr bwMode="auto">
          <a:xfrm>
            <a:off x="4038600" y="3048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0487" name="Text Box 7"/>
          <p:cNvSpPr txBox="1">
            <a:spLocks noChangeArrowheads="1"/>
          </p:cNvSpPr>
          <p:nvPr/>
        </p:nvSpPr>
        <p:spPr bwMode="auto">
          <a:xfrm>
            <a:off x="4876800" y="2362200"/>
            <a:ext cx="3657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To:</a:t>
            </a:r>
          </a:p>
          <a:p>
            <a:pPr eaLnBrk="1" hangingPunct="1">
              <a:spcBef>
                <a:spcPct val="50000"/>
              </a:spcBef>
              <a:buFont typeface="Wingdings" charset="2"/>
              <a:buChar char="Ø"/>
            </a:pPr>
            <a:r>
              <a:rPr lang="en-US" altLang="en-US">
                <a:latin typeface="Arial" charset="0"/>
              </a:rPr>
              <a:t>Set-up for student-centered instruction (tables or groupings)</a:t>
            </a:r>
          </a:p>
          <a:p>
            <a:pPr eaLnBrk="1" hangingPunct="1">
              <a:spcBef>
                <a:spcPct val="50000"/>
              </a:spcBef>
              <a:buFont typeface="Wingdings" charset="2"/>
              <a:buChar char="Ø"/>
            </a:pPr>
            <a:r>
              <a:rPr lang="en-US" altLang="en-US">
                <a:latin typeface="Arial" charset="0"/>
              </a:rPr>
              <a:t>Clusters, centers, etc.</a:t>
            </a:r>
          </a:p>
          <a:p>
            <a:pPr eaLnBrk="1" hangingPunct="1">
              <a:spcBef>
                <a:spcPct val="50000"/>
              </a:spcBef>
              <a:buFont typeface="Wingdings" charset="2"/>
              <a:buChar char="Ø"/>
            </a:pPr>
            <a:r>
              <a:rPr lang="en-US" altLang="en-US">
                <a:latin typeface="Arial" charset="0"/>
              </a:rPr>
              <a:t>Student work, friendly</a:t>
            </a:r>
          </a:p>
          <a:p>
            <a:pPr eaLnBrk="1" hangingPunct="1">
              <a:spcBef>
                <a:spcPct val="50000"/>
              </a:spcBef>
              <a:buFont typeface="Wingdings" charset="2"/>
              <a:buChar char="Ø"/>
            </a:pPr>
            <a:r>
              <a:rPr lang="en-US" altLang="en-US">
                <a:latin typeface="Arial" charset="0"/>
              </a:rPr>
              <a:t>Purposeful materials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85750"/>
            <a:ext cx="7462838" cy="971550"/>
          </a:xfrm>
        </p:spPr>
        <p:txBody>
          <a:bodyPr/>
          <a:lstStyle/>
          <a:p>
            <a:pPr algn="r" eaLnBrk="1" hangingPunct="1"/>
            <a:r>
              <a:rPr lang="en-US" altLang="en-US" sz="3200">
                <a:latin typeface="Comic Sans MS" charset="0"/>
              </a:rPr>
              <a:t>Differentiated </a:t>
            </a:r>
            <a:br>
              <a:rPr lang="en-US" altLang="en-US" sz="3200">
                <a:latin typeface="Comic Sans MS" charset="0"/>
              </a:rPr>
            </a:br>
            <a:r>
              <a:rPr lang="en-US" altLang="en-US" sz="3200">
                <a:latin typeface="Comic Sans MS" charset="0"/>
              </a:rPr>
              <a:t>Instruction </a:t>
            </a:r>
            <a:br>
              <a:rPr lang="en-US" altLang="en-US" sz="3200">
                <a:latin typeface="Comic Sans MS" charset="0"/>
              </a:rPr>
            </a:br>
            <a:r>
              <a:rPr lang="en-US" altLang="en-US" sz="3200">
                <a:latin typeface="Comic Sans MS" charset="0"/>
              </a:rPr>
              <a:t>Defined</a:t>
            </a:r>
          </a:p>
        </p:txBody>
      </p:sp>
      <p:sp>
        <p:nvSpPr>
          <p:cNvPr id="3075" name="Rectangle 3"/>
          <p:cNvSpPr>
            <a:spLocks noGrp="1" noChangeArrowheads="1"/>
          </p:cNvSpPr>
          <p:nvPr>
            <p:ph type="body" idx="1"/>
          </p:nvPr>
        </p:nvSpPr>
        <p:spPr>
          <a:xfrm>
            <a:off x="1117600" y="1485900"/>
            <a:ext cx="7827963" cy="5029200"/>
          </a:xfrm>
          <a:ln w="76200" cmpd="tri">
            <a:solidFill>
              <a:schemeClr val="accent1"/>
            </a:solidFill>
            <a:miter lim="800000"/>
            <a:headEnd/>
            <a:tailEnd/>
          </a:ln>
        </p:spPr>
        <p:txBody>
          <a:bodyPr/>
          <a:lstStyle/>
          <a:p>
            <a:pPr eaLnBrk="1" hangingPunct="1">
              <a:lnSpc>
                <a:spcPct val="90000"/>
              </a:lnSpc>
              <a:buFontTx/>
              <a:buNone/>
            </a:pPr>
            <a:r>
              <a:rPr lang="en-US" altLang="en-US" sz="2800"/>
              <a:t>	</a:t>
            </a:r>
            <a:r>
              <a:rPr lang="en-US" altLang="en-US" sz="2800">
                <a:latin typeface="Comic Sans MS" charset="0"/>
              </a:rPr>
              <a:t>“Differentiated instruction is a teaching philosophy based on the premise that teachers should adapt instruction to student differences.  Rather than marching students through the curriculum lockstep, teachers should modify their instruction to meet students’ varying readiness levels, learning preferences, and interests.  Therefore, the teacher proactively plans a variety of ways to ‘get at’ and express learning.”</a:t>
            </a:r>
          </a:p>
          <a:p>
            <a:pPr algn="r" eaLnBrk="1" hangingPunct="1">
              <a:lnSpc>
                <a:spcPct val="90000"/>
              </a:lnSpc>
              <a:buFontTx/>
              <a:buNone/>
            </a:pPr>
            <a:r>
              <a:rPr lang="en-US" altLang="en-US" sz="1800">
                <a:latin typeface="Comic Sans MS" charset="0"/>
              </a:rPr>
              <a:t>Carol Ann Tomlinson</a:t>
            </a:r>
          </a:p>
        </p:txBody>
      </p:sp>
      <p:pic>
        <p:nvPicPr>
          <p:cNvPr id="3076" name="Picture 4" descr="BS0055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50"/>
            <a:ext cx="28622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1507" name="Rectangle 3"/>
          <p:cNvSpPr>
            <a:spLocks noGrp="1" noChangeArrowheads="1"/>
          </p:cNvSpPr>
          <p:nvPr>
            <p:ph type="body" idx="1"/>
          </p:nvPr>
        </p:nvSpPr>
        <p:spPr>
          <a:xfrm>
            <a:off x="685800" y="1758950"/>
            <a:ext cx="7772400" cy="554038"/>
          </a:xfrm>
        </p:spPr>
        <p:txBody>
          <a:bodyPr/>
          <a:lstStyle/>
          <a:p>
            <a:pPr algn="ctr" eaLnBrk="1" hangingPunct="1">
              <a:buFontTx/>
              <a:buNone/>
            </a:pPr>
            <a:r>
              <a:rPr lang="en-US" altLang="en-US"/>
              <a:t>Classroom Climate / Management</a:t>
            </a:r>
          </a:p>
        </p:txBody>
      </p:sp>
      <p:sp>
        <p:nvSpPr>
          <p:cNvPr id="21508" name="Text Box 4"/>
          <p:cNvSpPr txBox="1">
            <a:spLocks noChangeArrowheads="1"/>
          </p:cNvSpPr>
          <p:nvPr/>
        </p:nvSpPr>
        <p:spPr bwMode="auto">
          <a:xfrm>
            <a:off x="914400" y="2286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1509" name="Text Box 5"/>
          <p:cNvSpPr txBox="1">
            <a:spLocks noChangeArrowheads="1"/>
          </p:cNvSpPr>
          <p:nvPr/>
        </p:nvSpPr>
        <p:spPr bwMode="auto">
          <a:xfrm>
            <a:off x="914400" y="2286000"/>
            <a:ext cx="36576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From:</a:t>
            </a:r>
          </a:p>
          <a:p>
            <a:pPr eaLnBrk="1" hangingPunct="1">
              <a:spcBef>
                <a:spcPct val="50000"/>
              </a:spcBef>
              <a:buFontTx/>
              <a:buChar char="•"/>
            </a:pPr>
            <a:r>
              <a:rPr lang="en-US" altLang="en-US">
                <a:latin typeface="Arial" charset="0"/>
              </a:rPr>
              <a:t>Punishment and rewards</a:t>
            </a:r>
          </a:p>
          <a:p>
            <a:pPr eaLnBrk="1" hangingPunct="1">
              <a:spcBef>
                <a:spcPct val="50000"/>
              </a:spcBef>
              <a:buFontTx/>
              <a:buChar char="•"/>
            </a:pPr>
            <a:r>
              <a:rPr lang="en-US" altLang="en-US">
                <a:latin typeface="Arial" charset="0"/>
              </a:rPr>
              <a:t>Teacher-created and enforced rules</a:t>
            </a:r>
          </a:p>
          <a:p>
            <a:pPr eaLnBrk="1" hangingPunct="1">
              <a:spcBef>
                <a:spcPct val="50000"/>
              </a:spcBef>
              <a:buFontTx/>
              <a:buChar char="•"/>
            </a:pPr>
            <a:r>
              <a:rPr lang="en-US" altLang="en-US">
                <a:latin typeface="Arial" charset="0"/>
              </a:rPr>
              <a:t>Passive learning</a:t>
            </a:r>
          </a:p>
          <a:p>
            <a:pPr eaLnBrk="1" hangingPunct="1">
              <a:spcBef>
                <a:spcPct val="50000"/>
              </a:spcBef>
              <a:buFontTx/>
              <a:buChar char="•"/>
            </a:pPr>
            <a:r>
              <a:rPr lang="en-US" altLang="en-US">
                <a:latin typeface="Arial" charset="0"/>
              </a:rPr>
              <a:t>Solely ability grouping</a:t>
            </a:r>
          </a:p>
          <a:p>
            <a:pPr eaLnBrk="1" hangingPunct="1">
              <a:spcBef>
                <a:spcPct val="50000"/>
              </a:spcBef>
              <a:buFontTx/>
              <a:buChar char="•"/>
            </a:pPr>
            <a:r>
              <a:rPr lang="en-US" altLang="en-US">
                <a:latin typeface="Arial" charset="0"/>
              </a:rPr>
              <a:t>Rigid schedule</a:t>
            </a:r>
          </a:p>
        </p:txBody>
      </p:sp>
      <p:sp>
        <p:nvSpPr>
          <p:cNvPr id="21510" name="Text Box 6"/>
          <p:cNvSpPr txBox="1">
            <a:spLocks noChangeArrowheads="1"/>
          </p:cNvSpPr>
          <p:nvPr/>
        </p:nvSpPr>
        <p:spPr bwMode="auto">
          <a:xfrm>
            <a:off x="4038600" y="3048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1511" name="Text Box 7"/>
          <p:cNvSpPr txBox="1">
            <a:spLocks noChangeArrowheads="1"/>
          </p:cNvSpPr>
          <p:nvPr/>
        </p:nvSpPr>
        <p:spPr bwMode="auto">
          <a:xfrm>
            <a:off x="4876800" y="2286000"/>
            <a:ext cx="3657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To:</a:t>
            </a:r>
          </a:p>
          <a:p>
            <a:pPr eaLnBrk="1" hangingPunct="1">
              <a:spcBef>
                <a:spcPct val="50000"/>
              </a:spcBef>
              <a:buFont typeface="Wingdings" charset="2"/>
              <a:buChar char="Ø"/>
            </a:pPr>
            <a:r>
              <a:rPr lang="en-US" altLang="en-US">
                <a:latin typeface="Arial" charset="0"/>
              </a:rPr>
              <a:t>Engagement and community</a:t>
            </a:r>
          </a:p>
          <a:p>
            <a:pPr eaLnBrk="1" hangingPunct="1">
              <a:spcBef>
                <a:spcPct val="50000"/>
              </a:spcBef>
              <a:buFont typeface="Wingdings" charset="2"/>
              <a:buChar char="Ø"/>
            </a:pPr>
            <a:r>
              <a:rPr lang="en-US" altLang="en-US">
                <a:latin typeface="Arial" charset="0"/>
              </a:rPr>
              <a:t>Students help set and enforce norms</a:t>
            </a:r>
          </a:p>
          <a:p>
            <a:pPr eaLnBrk="1" hangingPunct="1">
              <a:spcBef>
                <a:spcPct val="50000"/>
              </a:spcBef>
              <a:buFont typeface="Wingdings" charset="2"/>
              <a:buChar char="Ø"/>
            </a:pPr>
            <a:r>
              <a:rPr lang="en-US" altLang="en-US" sz="2200">
                <a:latin typeface="Arial" charset="0"/>
              </a:rPr>
              <a:t>Purposeful engagement</a:t>
            </a:r>
          </a:p>
          <a:p>
            <a:pPr eaLnBrk="1" hangingPunct="1">
              <a:spcBef>
                <a:spcPct val="50000"/>
              </a:spcBef>
              <a:buFont typeface="Wingdings" charset="2"/>
              <a:buChar char="Ø"/>
            </a:pPr>
            <a:r>
              <a:rPr lang="en-US" altLang="en-US">
                <a:latin typeface="Arial" charset="0"/>
              </a:rPr>
              <a:t>Flexible grouping</a:t>
            </a:r>
          </a:p>
          <a:p>
            <a:pPr eaLnBrk="1" hangingPunct="1">
              <a:spcBef>
                <a:spcPct val="50000"/>
              </a:spcBef>
              <a:buFont typeface="Wingdings" charset="2"/>
              <a:buChar char="Ø"/>
            </a:pPr>
            <a:r>
              <a:rPr lang="en-US" altLang="en-US">
                <a:latin typeface="Arial" charset="0"/>
              </a:rPr>
              <a:t>Flexible time based on activity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2531" name="Rectangle 3"/>
          <p:cNvSpPr>
            <a:spLocks noGrp="1" noChangeArrowheads="1"/>
          </p:cNvSpPr>
          <p:nvPr>
            <p:ph type="body" sz="half" idx="1"/>
          </p:nvPr>
        </p:nvSpPr>
        <p:spPr>
          <a:xfrm>
            <a:off x="757238" y="1871663"/>
            <a:ext cx="7340600" cy="554037"/>
          </a:xfrm>
        </p:spPr>
        <p:txBody>
          <a:bodyPr/>
          <a:lstStyle/>
          <a:p>
            <a:pPr algn="ctr" eaLnBrk="1" hangingPunct="1">
              <a:buFontTx/>
              <a:buNone/>
            </a:pPr>
            <a:r>
              <a:rPr lang="en-US" altLang="en-US" sz="2800"/>
              <a:t>Student Voice and Involvement</a:t>
            </a:r>
          </a:p>
        </p:txBody>
      </p:sp>
      <p:sp>
        <p:nvSpPr>
          <p:cNvPr id="22532" name="Text Box 4"/>
          <p:cNvSpPr txBox="1">
            <a:spLocks noChangeArrowheads="1"/>
          </p:cNvSpPr>
          <p:nvPr/>
        </p:nvSpPr>
        <p:spPr bwMode="auto">
          <a:xfrm>
            <a:off x="304800" y="2590800"/>
            <a:ext cx="8382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200">
                <a:solidFill>
                  <a:srgbClr val="3366FF"/>
                </a:solidFill>
                <a:latin typeface="Arial" charset="0"/>
              </a:rPr>
              <a:t>Balanced with teacher-chosen and teacher-directed activities:</a:t>
            </a:r>
          </a:p>
          <a:p>
            <a:pPr eaLnBrk="1" hangingPunct="1">
              <a:spcBef>
                <a:spcPct val="50000"/>
              </a:spcBef>
              <a:buFont typeface="Wingdings" charset="2"/>
              <a:buChar char="ü"/>
            </a:pPr>
            <a:r>
              <a:rPr lang="en-US" altLang="en-US" sz="2200">
                <a:solidFill>
                  <a:srgbClr val="3366FF"/>
                </a:solidFill>
                <a:latin typeface="Arial" charset="0"/>
              </a:rPr>
              <a:t>Students often select inquiry topics, books, writing topics, etc.</a:t>
            </a:r>
          </a:p>
          <a:p>
            <a:pPr eaLnBrk="1" hangingPunct="1">
              <a:spcBef>
                <a:spcPct val="50000"/>
              </a:spcBef>
              <a:buFont typeface="Wingdings" charset="2"/>
              <a:buChar char="ü"/>
            </a:pPr>
            <a:r>
              <a:rPr lang="en-US" altLang="en-US" sz="2200">
                <a:solidFill>
                  <a:srgbClr val="3366FF"/>
                </a:solidFill>
                <a:latin typeface="Arial" charset="0"/>
              </a:rPr>
              <a:t>Students maintain their own records, set goals, and self-assess</a:t>
            </a:r>
          </a:p>
          <a:p>
            <a:pPr eaLnBrk="1" hangingPunct="1">
              <a:spcBef>
                <a:spcPct val="50000"/>
              </a:spcBef>
              <a:buFont typeface="Wingdings" charset="2"/>
              <a:buChar char="ü"/>
            </a:pPr>
            <a:r>
              <a:rPr lang="en-US" altLang="en-US" sz="2200">
                <a:solidFill>
                  <a:srgbClr val="3366FF"/>
                </a:solidFill>
                <a:latin typeface="Arial" charset="0"/>
              </a:rPr>
              <a:t>Some themes / inquiries are built from students’ </a:t>
            </a:r>
          </a:p>
          <a:p>
            <a:pPr eaLnBrk="1" hangingPunct="1">
              <a:spcBef>
                <a:spcPct val="50000"/>
              </a:spcBef>
              <a:buFont typeface="Wingdings" charset="2"/>
              <a:buNone/>
            </a:pPr>
            <a:r>
              <a:rPr lang="en-US" altLang="en-US" sz="2200">
                <a:solidFill>
                  <a:srgbClr val="3366FF"/>
                </a:solidFill>
                <a:latin typeface="Arial" charset="0"/>
              </a:rPr>
              <a:t>   own questions</a:t>
            </a:r>
          </a:p>
          <a:p>
            <a:pPr eaLnBrk="1" hangingPunct="1">
              <a:spcBef>
                <a:spcPct val="50000"/>
              </a:spcBef>
              <a:buFont typeface="Wingdings" charset="2"/>
              <a:buChar char="ü"/>
            </a:pPr>
            <a:r>
              <a:rPr lang="en-US" altLang="en-US" sz="2200">
                <a:solidFill>
                  <a:srgbClr val="3366FF"/>
                </a:solidFill>
                <a:latin typeface="Arial" charset="0"/>
              </a:rPr>
              <a:t>Students assume responsibility and take roles </a:t>
            </a:r>
          </a:p>
          <a:p>
            <a:pPr eaLnBrk="1" hangingPunct="1">
              <a:spcBef>
                <a:spcPct val="50000"/>
              </a:spcBef>
              <a:buFont typeface="Wingdings" charset="2"/>
              <a:buNone/>
            </a:pPr>
            <a:r>
              <a:rPr lang="en-US" altLang="en-US" sz="2200">
                <a:solidFill>
                  <a:srgbClr val="3366FF"/>
                </a:solidFill>
                <a:latin typeface="Arial" charset="0"/>
              </a:rPr>
              <a:t>   in decision making</a:t>
            </a:r>
          </a:p>
        </p:txBody>
      </p:sp>
      <p:pic>
        <p:nvPicPr>
          <p:cNvPr id="22533" name="Picture 5" descr="j02321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31000" y="4267200"/>
            <a:ext cx="1330325" cy="168751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44475"/>
            <a:ext cx="7772400" cy="1143000"/>
          </a:xfrm>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3555" name="Rectangle 3"/>
          <p:cNvSpPr>
            <a:spLocks noGrp="1" noChangeArrowheads="1"/>
          </p:cNvSpPr>
          <p:nvPr>
            <p:ph type="body" idx="1"/>
          </p:nvPr>
        </p:nvSpPr>
        <p:spPr>
          <a:xfrm>
            <a:off x="457200" y="1371600"/>
            <a:ext cx="8229600" cy="609600"/>
          </a:xfrm>
        </p:spPr>
        <p:txBody>
          <a:bodyPr/>
          <a:lstStyle/>
          <a:p>
            <a:pPr algn="ctr" eaLnBrk="1" hangingPunct="1">
              <a:buFontTx/>
              <a:buNone/>
            </a:pPr>
            <a:r>
              <a:rPr lang="en-US" altLang="en-US"/>
              <a:t>Activities and Assignments</a:t>
            </a:r>
          </a:p>
        </p:txBody>
      </p:sp>
      <p:sp>
        <p:nvSpPr>
          <p:cNvPr id="23556" name="Text Box 4"/>
          <p:cNvSpPr txBox="1">
            <a:spLocks noChangeArrowheads="1"/>
          </p:cNvSpPr>
          <p:nvPr/>
        </p:nvSpPr>
        <p:spPr bwMode="auto">
          <a:xfrm>
            <a:off x="914400" y="2286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3557" name="Text Box 5"/>
          <p:cNvSpPr txBox="1">
            <a:spLocks noChangeArrowheads="1"/>
          </p:cNvSpPr>
          <p:nvPr/>
        </p:nvSpPr>
        <p:spPr bwMode="auto">
          <a:xfrm>
            <a:off x="914400" y="1981200"/>
            <a:ext cx="3657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000">
                <a:latin typeface="Arial" charset="0"/>
              </a:rPr>
              <a:t>From:</a:t>
            </a:r>
          </a:p>
          <a:p>
            <a:pPr eaLnBrk="1" hangingPunct="1">
              <a:spcBef>
                <a:spcPct val="50000"/>
              </a:spcBef>
              <a:buFontTx/>
              <a:buChar char="•"/>
            </a:pPr>
            <a:r>
              <a:rPr lang="en-US" altLang="en-US" sz="2000">
                <a:latin typeface="Arial" charset="0"/>
              </a:rPr>
              <a:t>Teacher presentation</a:t>
            </a:r>
          </a:p>
          <a:p>
            <a:pPr eaLnBrk="1" hangingPunct="1">
              <a:spcBef>
                <a:spcPct val="50000"/>
              </a:spcBef>
              <a:buFontTx/>
              <a:buChar char="•"/>
            </a:pPr>
            <a:r>
              <a:rPr lang="en-US" altLang="en-US" sz="2000">
                <a:latin typeface="Arial" charset="0"/>
              </a:rPr>
              <a:t>Whole-class instruction</a:t>
            </a:r>
          </a:p>
          <a:p>
            <a:pPr eaLnBrk="1" hangingPunct="1">
              <a:spcBef>
                <a:spcPct val="50000"/>
              </a:spcBef>
              <a:buFontTx/>
              <a:buChar char="•"/>
            </a:pPr>
            <a:r>
              <a:rPr lang="en-US" altLang="en-US" sz="2000">
                <a:latin typeface="Arial" charset="0"/>
              </a:rPr>
              <a:t>Uniform curriculum</a:t>
            </a:r>
          </a:p>
          <a:p>
            <a:pPr eaLnBrk="1" hangingPunct="1">
              <a:spcBef>
                <a:spcPct val="50000"/>
              </a:spcBef>
            </a:pPr>
            <a:endParaRPr lang="en-US" altLang="en-US" sz="2000">
              <a:latin typeface="Arial" charset="0"/>
            </a:endParaRPr>
          </a:p>
          <a:p>
            <a:pPr eaLnBrk="1" hangingPunct="1">
              <a:spcBef>
                <a:spcPct val="50000"/>
              </a:spcBef>
              <a:buFontTx/>
              <a:buChar char="•"/>
            </a:pPr>
            <a:r>
              <a:rPr lang="en-US" altLang="en-US" sz="2000">
                <a:latin typeface="Arial" charset="0"/>
              </a:rPr>
              <a:t>Short-term lessons</a:t>
            </a:r>
          </a:p>
          <a:p>
            <a:pPr eaLnBrk="1" hangingPunct="1">
              <a:spcBef>
                <a:spcPct val="50000"/>
              </a:spcBef>
              <a:buFontTx/>
              <a:buChar char="•"/>
            </a:pPr>
            <a:r>
              <a:rPr lang="en-US" altLang="en-US" sz="2000">
                <a:latin typeface="Arial" charset="0"/>
              </a:rPr>
              <a:t>Memorization and recall</a:t>
            </a:r>
          </a:p>
          <a:p>
            <a:pPr eaLnBrk="1" hangingPunct="1">
              <a:spcBef>
                <a:spcPct val="50000"/>
              </a:spcBef>
              <a:buFontTx/>
              <a:buChar char="•"/>
            </a:pPr>
            <a:r>
              <a:rPr lang="en-US" altLang="en-US" sz="2000">
                <a:latin typeface="Arial" charset="0"/>
              </a:rPr>
              <a:t>Short responses, fill-in-the-blank</a:t>
            </a:r>
          </a:p>
          <a:p>
            <a:pPr eaLnBrk="1" hangingPunct="1">
              <a:spcBef>
                <a:spcPct val="50000"/>
              </a:spcBef>
              <a:buFontTx/>
              <a:buChar char="•"/>
            </a:pPr>
            <a:r>
              <a:rPr lang="en-US" altLang="en-US" sz="2000">
                <a:latin typeface="Arial" charset="0"/>
              </a:rPr>
              <a:t>Same assignments</a:t>
            </a:r>
          </a:p>
        </p:txBody>
      </p:sp>
      <p:sp>
        <p:nvSpPr>
          <p:cNvPr id="23558" name="Text Box 6"/>
          <p:cNvSpPr txBox="1">
            <a:spLocks noChangeArrowheads="1"/>
          </p:cNvSpPr>
          <p:nvPr/>
        </p:nvSpPr>
        <p:spPr bwMode="auto">
          <a:xfrm>
            <a:off x="4038600" y="3048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3559" name="Text Box 7"/>
          <p:cNvSpPr txBox="1">
            <a:spLocks noChangeArrowheads="1"/>
          </p:cNvSpPr>
          <p:nvPr/>
        </p:nvSpPr>
        <p:spPr bwMode="auto">
          <a:xfrm>
            <a:off x="4648200" y="1981200"/>
            <a:ext cx="4191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000">
                <a:latin typeface="Arial" charset="0"/>
              </a:rPr>
              <a:t>To:</a:t>
            </a:r>
          </a:p>
          <a:p>
            <a:pPr eaLnBrk="1" hangingPunct="1">
              <a:spcBef>
                <a:spcPct val="50000"/>
              </a:spcBef>
              <a:buFont typeface="Wingdings" charset="2"/>
              <a:buChar char="Ø"/>
            </a:pPr>
            <a:r>
              <a:rPr lang="en-US" altLang="en-US" sz="2000">
                <a:latin typeface="Arial" charset="0"/>
              </a:rPr>
              <a:t>Students experiencing concepts</a:t>
            </a:r>
          </a:p>
          <a:p>
            <a:pPr eaLnBrk="1" hangingPunct="1">
              <a:spcBef>
                <a:spcPct val="50000"/>
              </a:spcBef>
              <a:buFont typeface="Wingdings" charset="2"/>
              <a:buChar char="Ø"/>
            </a:pPr>
            <a:r>
              <a:rPr lang="en-US" altLang="en-US" sz="2000">
                <a:latin typeface="Arial" charset="0"/>
              </a:rPr>
              <a:t>Centers, groups, variety</a:t>
            </a:r>
          </a:p>
          <a:p>
            <a:pPr eaLnBrk="1" hangingPunct="1">
              <a:spcBef>
                <a:spcPct val="50000"/>
              </a:spcBef>
              <a:buFont typeface="Wingdings" charset="2"/>
              <a:buChar char="Ø"/>
            </a:pPr>
            <a:r>
              <a:rPr lang="en-US" altLang="en-US" sz="2000">
                <a:latin typeface="Arial" charset="0"/>
              </a:rPr>
              <a:t>Topics by students’ needs or choice</a:t>
            </a:r>
          </a:p>
          <a:p>
            <a:pPr eaLnBrk="1" hangingPunct="1">
              <a:spcBef>
                <a:spcPct val="50000"/>
              </a:spcBef>
              <a:buFont typeface="Wingdings" charset="2"/>
              <a:buChar char="Ø"/>
            </a:pPr>
            <a:r>
              <a:rPr lang="en-US" altLang="en-US" sz="2000">
                <a:latin typeface="Arial" charset="0"/>
              </a:rPr>
              <a:t>Extended activities</a:t>
            </a:r>
          </a:p>
          <a:p>
            <a:pPr eaLnBrk="1" hangingPunct="1">
              <a:spcBef>
                <a:spcPct val="50000"/>
              </a:spcBef>
              <a:buFont typeface="Wingdings" charset="2"/>
              <a:buChar char="Ø"/>
            </a:pPr>
            <a:r>
              <a:rPr lang="en-US" altLang="en-US" sz="2000">
                <a:latin typeface="Arial" charset="0"/>
              </a:rPr>
              <a:t>Application and problem solving</a:t>
            </a:r>
          </a:p>
          <a:p>
            <a:pPr eaLnBrk="1" hangingPunct="1">
              <a:spcBef>
                <a:spcPct val="50000"/>
              </a:spcBef>
              <a:buFont typeface="Wingdings" charset="2"/>
              <a:buChar char="Ø"/>
            </a:pPr>
            <a:r>
              <a:rPr lang="en-US" altLang="en-US" sz="2000">
                <a:latin typeface="Arial" charset="0"/>
              </a:rPr>
              <a:t>Complex responses, evaluations and writing</a:t>
            </a:r>
          </a:p>
          <a:p>
            <a:pPr eaLnBrk="1" hangingPunct="1">
              <a:spcBef>
                <a:spcPct val="50000"/>
              </a:spcBef>
              <a:buFont typeface="Wingdings" charset="2"/>
              <a:buChar char="Ø"/>
            </a:pPr>
            <a:r>
              <a:rPr lang="en-US" altLang="en-US" sz="2000">
                <a:latin typeface="Arial" charset="0"/>
              </a:rPr>
              <a:t>Multiple intelligences, cognitive styles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4579" name="Rectangle 3"/>
          <p:cNvSpPr>
            <a:spLocks noGrp="1" noChangeArrowheads="1"/>
          </p:cNvSpPr>
          <p:nvPr>
            <p:ph type="body" idx="1"/>
          </p:nvPr>
        </p:nvSpPr>
        <p:spPr>
          <a:xfrm>
            <a:off x="685800" y="1751013"/>
            <a:ext cx="7772400" cy="554037"/>
          </a:xfrm>
        </p:spPr>
        <p:txBody>
          <a:bodyPr/>
          <a:lstStyle/>
          <a:p>
            <a:pPr algn="ctr" eaLnBrk="1" hangingPunct="1">
              <a:buFontTx/>
              <a:buNone/>
            </a:pPr>
            <a:r>
              <a:rPr lang="en-US" altLang="en-US"/>
              <a:t>Language and Communication</a:t>
            </a:r>
          </a:p>
        </p:txBody>
      </p:sp>
      <p:sp>
        <p:nvSpPr>
          <p:cNvPr id="24580" name="Text Box 4"/>
          <p:cNvSpPr txBox="1">
            <a:spLocks noChangeArrowheads="1"/>
          </p:cNvSpPr>
          <p:nvPr/>
        </p:nvSpPr>
        <p:spPr bwMode="auto">
          <a:xfrm>
            <a:off x="914400" y="2286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4581" name="Text Box 5"/>
          <p:cNvSpPr txBox="1">
            <a:spLocks noChangeArrowheads="1"/>
          </p:cNvSpPr>
          <p:nvPr/>
        </p:nvSpPr>
        <p:spPr bwMode="auto">
          <a:xfrm>
            <a:off x="914400" y="2286000"/>
            <a:ext cx="3657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From:</a:t>
            </a:r>
          </a:p>
          <a:p>
            <a:pPr eaLnBrk="1" hangingPunct="1">
              <a:spcBef>
                <a:spcPct val="50000"/>
              </a:spcBef>
              <a:buFontTx/>
              <a:buChar char="•"/>
            </a:pPr>
            <a:r>
              <a:rPr lang="en-US" altLang="en-US">
                <a:latin typeface="Arial" charset="0"/>
              </a:rPr>
              <a:t>Forced constant silence</a:t>
            </a:r>
          </a:p>
          <a:p>
            <a:pPr eaLnBrk="1" hangingPunct="1">
              <a:spcBef>
                <a:spcPct val="50000"/>
              </a:spcBef>
            </a:pPr>
            <a:endParaRPr lang="en-US" altLang="en-US" sz="1600">
              <a:latin typeface="Arial" charset="0"/>
            </a:endParaRPr>
          </a:p>
          <a:p>
            <a:pPr eaLnBrk="1" hangingPunct="1">
              <a:spcBef>
                <a:spcPct val="50000"/>
              </a:spcBef>
              <a:buFontTx/>
              <a:buChar char="•"/>
            </a:pPr>
            <a:r>
              <a:rPr lang="en-US" altLang="en-US">
                <a:latin typeface="Arial" charset="0"/>
              </a:rPr>
              <a:t>Short responses</a:t>
            </a:r>
          </a:p>
          <a:p>
            <a:pPr eaLnBrk="1" hangingPunct="1">
              <a:spcBef>
                <a:spcPct val="50000"/>
              </a:spcBef>
              <a:buFontTx/>
              <a:buChar char="•"/>
            </a:pPr>
            <a:r>
              <a:rPr lang="en-US" altLang="en-US">
                <a:latin typeface="Arial" charset="0"/>
              </a:rPr>
              <a:t>Teacher talk</a:t>
            </a:r>
          </a:p>
          <a:p>
            <a:pPr eaLnBrk="1" hangingPunct="1">
              <a:spcBef>
                <a:spcPct val="50000"/>
              </a:spcBef>
            </a:pPr>
            <a:endParaRPr lang="en-US" altLang="en-US" sz="1000">
              <a:latin typeface="Arial" charset="0"/>
            </a:endParaRPr>
          </a:p>
          <a:p>
            <a:pPr eaLnBrk="1" hangingPunct="1">
              <a:spcBef>
                <a:spcPct val="50000"/>
              </a:spcBef>
              <a:buFontTx/>
              <a:buChar char="•"/>
            </a:pPr>
            <a:r>
              <a:rPr lang="en-US" altLang="en-US">
                <a:latin typeface="Arial" charset="0"/>
              </a:rPr>
              <a:t>Focus on facts</a:t>
            </a:r>
          </a:p>
        </p:txBody>
      </p:sp>
      <p:sp>
        <p:nvSpPr>
          <p:cNvPr id="24582" name="Text Box 6"/>
          <p:cNvSpPr txBox="1">
            <a:spLocks noChangeArrowheads="1"/>
          </p:cNvSpPr>
          <p:nvPr/>
        </p:nvSpPr>
        <p:spPr bwMode="auto">
          <a:xfrm>
            <a:off x="4038600" y="3048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4583" name="Text Box 7"/>
          <p:cNvSpPr txBox="1">
            <a:spLocks noChangeArrowheads="1"/>
          </p:cNvSpPr>
          <p:nvPr/>
        </p:nvSpPr>
        <p:spPr bwMode="auto">
          <a:xfrm>
            <a:off x="4876800" y="2286000"/>
            <a:ext cx="36576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latin typeface="Arial" charset="0"/>
              </a:rPr>
              <a:t>To:</a:t>
            </a:r>
          </a:p>
          <a:p>
            <a:pPr eaLnBrk="1" hangingPunct="1">
              <a:spcBef>
                <a:spcPct val="50000"/>
              </a:spcBef>
              <a:buFont typeface="Wingdings" charset="2"/>
              <a:buChar char="Ø"/>
            </a:pPr>
            <a:r>
              <a:rPr lang="en-US" altLang="en-US" sz="2200">
                <a:latin typeface="Arial" charset="0"/>
              </a:rPr>
              <a:t>Noise, conversation alternates with quiet</a:t>
            </a:r>
          </a:p>
          <a:p>
            <a:pPr eaLnBrk="1" hangingPunct="1">
              <a:spcBef>
                <a:spcPct val="50000"/>
              </a:spcBef>
              <a:buFont typeface="Wingdings" charset="2"/>
              <a:buChar char="Ø"/>
            </a:pPr>
            <a:r>
              <a:rPr lang="en-US" altLang="en-US">
                <a:latin typeface="Arial" charset="0"/>
              </a:rPr>
              <a:t>Elaborated discussions</a:t>
            </a:r>
          </a:p>
          <a:p>
            <a:pPr eaLnBrk="1" hangingPunct="1">
              <a:spcBef>
                <a:spcPct val="50000"/>
              </a:spcBef>
              <a:buFont typeface="Wingdings" charset="2"/>
              <a:buChar char="Ø"/>
            </a:pPr>
            <a:r>
              <a:rPr lang="en-US" altLang="en-US" sz="2200">
                <a:latin typeface="Arial" charset="0"/>
              </a:rPr>
              <a:t>Student-teacher, student-student</a:t>
            </a:r>
          </a:p>
          <a:p>
            <a:pPr eaLnBrk="1" hangingPunct="1">
              <a:spcBef>
                <a:spcPct val="50000"/>
              </a:spcBef>
              <a:buFont typeface="Wingdings" charset="2"/>
              <a:buChar char="Ø"/>
            </a:pPr>
            <a:r>
              <a:rPr lang="en-US" altLang="en-US">
                <a:latin typeface="Arial" charset="0"/>
              </a:rPr>
              <a:t>Skills, concepts, synthesis, evaluation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73038"/>
            <a:ext cx="7772400" cy="1143000"/>
          </a:xfrm>
        </p:spPr>
        <p:txBody>
          <a:bodyPr/>
          <a:lstStyle/>
          <a:p>
            <a:pPr eaLnBrk="1" hangingPunct="1"/>
            <a:r>
              <a:rPr lang="en-US" altLang="en-US" sz="3600">
                <a:solidFill>
                  <a:srgbClr val="CC0066"/>
                </a:solidFill>
              </a:rPr>
              <a:t>Best Practices for </a:t>
            </a:r>
            <a:br>
              <a:rPr lang="en-US" altLang="en-US" sz="3600">
                <a:solidFill>
                  <a:srgbClr val="CC0066"/>
                </a:solidFill>
              </a:rPr>
            </a:br>
            <a:r>
              <a:rPr lang="en-US" altLang="en-US" sz="3600">
                <a:solidFill>
                  <a:srgbClr val="CC0066"/>
                </a:solidFill>
              </a:rPr>
              <a:t>Standards-based Instruction</a:t>
            </a:r>
          </a:p>
        </p:txBody>
      </p:sp>
      <p:sp>
        <p:nvSpPr>
          <p:cNvPr id="25603" name="Rectangle 3"/>
          <p:cNvSpPr>
            <a:spLocks noGrp="1" noChangeArrowheads="1"/>
          </p:cNvSpPr>
          <p:nvPr>
            <p:ph type="body" idx="1"/>
          </p:nvPr>
        </p:nvSpPr>
        <p:spPr>
          <a:xfrm>
            <a:off x="457200" y="1371600"/>
            <a:ext cx="8229600" cy="609600"/>
          </a:xfrm>
        </p:spPr>
        <p:txBody>
          <a:bodyPr/>
          <a:lstStyle/>
          <a:p>
            <a:pPr algn="ctr" eaLnBrk="1" hangingPunct="1">
              <a:buFontTx/>
              <a:buNone/>
            </a:pPr>
            <a:r>
              <a:rPr lang="en-US" altLang="en-US"/>
              <a:t>Student Work and Assessment</a:t>
            </a:r>
          </a:p>
        </p:txBody>
      </p:sp>
      <p:sp>
        <p:nvSpPr>
          <p:cNvPr id="25604" name="Text Box 4"/>
          <p:cNvSpPr txBox="1">
            <a:spLocks noChangeArrowheads="1"/>
          </p:cNvSpPr>
          <p:nvPr/>
        </p:nvSpPr>
        <p:spPr bwMode="auto">
          <a:xfrm>
            <a:off x="914400" y="2286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5605" name="Text Box 5"/>
          <p:cNvSpPr txBox="1">
            <a:spLocks noChangeArrowheads="1"/>
          </p:cNvSpPr>
          <p:nvPr/>
        </p:nvSpPr>
        <p:spPr bwMode="auto">
          <a:xfrm>
            <a:off x="533400" y="1828800"/>
            <a:ext cx="36576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000">
                <a:latin typeface="Arial" charset="0"/>
              </a:rPr>
              <a:t>From:</a:t>
            </a:r>
          </a:p>
          <a:p>
            <a:pPr eaLnBrk="1" hangingPunct="1">
              <a:spcBef>
                <a:spcPct val="50000"/>
              </a:spcBef>
              <a:buFontTx/>
              <a:buChar char="•"/>
            </a:pPr>
            <a:r>
              <a:rPr lang="en-US" altLang="en-US" sz="2000">
                <a:latin typeface="Arial" charset="0"/>
              </a:rPr>
              <a:t>Products for teacher / grading</a:t>
            </a:r>
          </a:p>
          <a:p>
            <a:pPr eaLnBrk="1" hangingPunct="1">
              <a:spcBef>
                <a:spcPct val="50000"/>
              </a:spcBef>
              <a:buFontTx/>
              <a:buChar char="•"/>
            </a:pPr>
            <a:r>
              <a:rPr lang="en-US" altLang="en-US" sz="2000">
                <a:latin typeface="Arial" charset="0"/>
              </a:rPr>
              <a:t>No student work displayed</a:t>
            </a:r>
          </a:p>
          <a:p>
            <a:pPr eaLnBrk="1" hangingPunct="1">
              <a:spcBef>
                <a:spcPct val="50000"/>
              </a:spcBef>
              <a:buFontTx/>
              <a:buChar char="•"/>
            </a:pPr>
            <a:r>
              <a:rPr lang="en-US" altLang="en-US" sz="2000">
                <a:latin typeface="Arial" charset="0"/>
              </a:rPr>
              <a:t>Identical, imitative products</a:t>
            </a:r>
          </a:p>
          <a:p>
            <a:pPr eaLnBrk="1" hangingPunct="1">
              <a:spcBef>
                <a:spcPct val="50000"/>
              </a:spcBef>
              <a:buFontTx/>
              <a:buChar char="•"/>
            </a:pPr>
            <a:r>
              <a:rPr lang="en-US" altLang="en-US" sz="2000">
                <a:latin typeface="Arial" charset="0"/>
              </a:rPr>
              <a:t>Feedback = scores or grades</a:t>
            </a:r>
          </a:p>
          <a:p>
            <a:pPr eaLnBrk="1" hangingPunct="1">
              <a:spcBef>
                <a:spcPct val="50000"/>
              </a:spcBef>
            </a:pPr>
            <a:endParaRPr lang="en-US" altLang="en-US" sz="1000">
              <a:latin typeface="Arial" charset="0"/>
            </a:endParaRPr>
          </a:p>
          <a:p>
            <a:pPr eaLnBrk="1" hangingPunct="1">
              <a:spcBef>
                <a:spcPct val="50000"/>
              </a:spcBef>
              <a:buFontTx/>
              <a:buChar char="•"/>
            </a:pPr>
            <a:r>
              <a:rPr lang="en-US" altLang="en-US" sz="2000">
                <a:latin typeface="Arial" charset="0"/>
              </a:rPr>
              <a:t>Seen / scored only by teacher</a:t>
            </a:r>
          </a:p>
          <a:p>
            <a:pPr eaLnBrk="1" hangingPunct="1">
              <a:spcBef>
                <a:spcPct val="50000"/>
              </a:spcBef>
              <a:buFontTx/>
              <a:buChar char="•"/>
            </a:pPr>
            <a:r>
              <a:rPr lang="en-US" altLang="en-US" sz="2000">
                <a:latin typeface="Arial" charset="0"/>
              </a:rPr>
              <a:t>Teacher grade book</a:t>
            </a:r>
          </a:p>
          <a:p>
            <a:pPr eaLnBrk="1" hangingPunct="1">
              <a:spcBef>
                <a:spcPct val="50000"/>
              </a:spcBef>
            </a:pPr>
            <a:endParaRPr lang="en-US" altLang="en-US" sz="1200">
              <a:latin typeface="Arial" charset="0"/>
            </a:endParaRPr>
          </a:p>
          <a:p>
            <a:pPr eaLnBrk="1" hangingPunct="1">
              <a:spcBef>
                <a:spcPct val="50000"/>
              </a:spcBef>
              <a:buFontTx/>
              <a:buChar char="•"/>
            </a:pPr>
            <a:r>
              <a:rPr lang="en-US" altLang="en-US" sz="2000">
                <a:latin typeface="Arial" charset="0"/>
              </a:rPr>
              <a:t>Standards set during grading</a:t>
            </a:r>
          </a:p>
        </p:txBody>
      </p:sp>
      <p:sp>
        <p:nvSpPr>
          <p:cNvPr id="25606" name="Text Box 6"/>
          <p:cNvSpPr txBox="1">
            <a:spLocks noChangeArrowheads="1"/>
          </p:cNvSpPr>
          <p:nvPr/>
        </p:nvSpPr>
        <p:spPr bwMode="auto">
          <a:xfrm>
            <a:off x="4038600" y="3048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25607" name="Text Box 7"/>
          <p:cNvSpPr txBox="1">
            <a:spLocks noChangeArrowheads="1"/>
          </p:cNvSpPr>
          <p:nvPr/>
        </p:nvSpPr>
        <p:spPr bwMode="auto">
          <a:xfrm>
            <a:off x="4267200" y="1828800"/>
            <a:ext cx="4495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000">
                <a:latin typeface="Arial" charset="0"/>
              </a:rPr>
              <a:t>To:</a:t>
            </a:r>
          </a:p>
          <a:p>
            <a:pPr eaLnBrk="1" hangingPunct="1">
              <a:spcBef>
                <a:spcPct val="50000"/>
              </a:spcBef>
              <a:buFont typeface="Wingdings" charset="2"/>
              <a:buChar char="Ø"/>
            </a:pPr>
            <a:r>
              <a:rPr lang="en-US" altLang="en-US" sz="2000">
                <a:latin typeface="Arial" charset="0"/>
              </a:rPr>
              <a:t>Products for real events / audience</a:t>
            </a:r>
          </a:p>
          <a:p>
            <a:pPr eaLnBrk="1" hangingPunct="1">
              <a:spcBef>
                <a:spcPct val="50000"/>
              </a:spcBef>
              <a:buFont typeface="Wingdings" charset="2"/>
              <a:buChar char="Ø"/>
            </a:pPr>
            <a:r>
              <a:rPr lang="en-US" altLang="en-US" sz="2000">
                <a:latin typeface="Arial" charset="0"/>
              </a:rPr>
              <a:t>High quality / all students</a:t>
            </a:r>
          </a:p>
          <a:p>
            <a:pPr eaLnBrk="1" hangingPunct="1">
              <a:spcBef>
                <a:spcPct val="50000"/>
              </a:spcBef>
              <a:buFont typeface="Wingdings" charset="2"/>
              <a:buChar char="Ø"/>
            </a:pPr>
            <a:r>
              <a:rPr lang="en-US" altLang="en-US" sz="2000">
                <a:latin typeface="Arial" charset="0"/>
              </a:rPr>
              <a:t>Varied and original products</a:t>
            </a:r>
          </a:p>
          <a:p>
            <a:pPr eaLnBrk="1" hangingPunct="1">
              <a:spcBef>
                <a:spcPct val="50000"/>
              </a:spcBef>
              <a:buFont typeface="Wingdings" charset="2"/>
              <a:buChar char="Ø"/>
            </a:pPr>
            <a:r>
              <a:rPr lang="en-US" altLang="en-US" sz="2000">
                <a:latin typeface="Arial" charset="0"/>
              </a:rPr>
              <a:t>Substantive, varied, formative feedback</a:t>
            </a:r>
          </a:p>
          <a:p>
            <a:pPr eaLnBrk="1" hangingPunct="1">
              <a:spcBef>
                <a:spcPct val="50000"/>
              </a:spcBef>
              <a:buFont typeface="Wingdings" charset="2"/>
              <a:buChar char="Ø"/>
            </a:pPr>
            <a:r>
              <a:rPr lang="en-US" altLang="en-US" sz="2000">
                <a:latin typeface="Arial" charset="0"/>
              </a:rPr>
              <a:t>Public displays and performances</a:t>
            </a:r>
          </a:p>
          <a:p>
            <a:pPr eaLnBrk="1" hangingPunct="1">
              <a:spcBef>
                <a:spcPct val="50000"/>
              </a:spcBef>
              <a:buFont typeface="Wingdings" charset="2"/>
              <a:buChar char="Ø"/>
            </a:pPr>
            <a:r>
              <a:rPr lang="en-US" altLang="en-US" sz="2000">
                <a:latin typeface="Arial" charset="0"/>
              </a:rPr>
              <a:t>Student-maintained portfolios, assessments</a:t>
            </a:r>
          </a:p>
          <a:p>
            <a:pPr eaLnBrk="1" hangingPunct="1">
              <a:spcBef>
                <a:spcPct val="50000"/>
              </a:spcBef>
              <a:buFont typeface="Wingdings" charset="2"/>
              <a:buChar char="Ø"/>
            </a:pPr>
            <a:r>
              <a:rPr lang="en-US" altLang="en-US" sz="2000">
                <a:latin typeface="Arial" charset="0"/>
              </a:rPr>
              <a:t>Standards co-developed with students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6627" name="Rectangle 3"/>
          <p:cNvSpPr>
            <a:spLocks noGrp="1" noChangeArrowheads="1"/>
          </p:cNvSpPr>
          <p:nvPr>
            <p:ph type="body" sz="half" idx="1"/>
          </p:nvPr>
        </p:nvSpPr>
        <p:spPr>
          <a:xfrm>
            <a:off x="457200" y="1951038"/>
            <a:ext cx="8382000" cy="838200"/>
          </a:xfrm>
        </p:spPr>
        <p:txBody>
          <a:bodyPr/>
          <a:lstStyle/>
          <a:p>
            <a:pPr algn="ctr" eaLnBrk="1" hangingPunct="1">
              <a:buFontTx/>
              <a:buNone/>
            </a:pPr>
            <a:r>
              <a:rPr lang="en-US" altLang="en-US" sz="2800"/>
              <a:t>Teacher Attitude and Initiative Toward Students:</a:t>
            </a:r>
          </a:p>
        </p:txBody>
      </p:sp>
      <p:pic>
        <p:nvPicPr>
          <p:cNvPr id="26628" name="Picture 4" descr="j0295480"/>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22938" y="4545013"/>
            <a:ext cx="2233612" cy="1416050"/>
          </a:xfrm>
          <a:noFill/>
        </p:spPr>
      </p:pic>
      <p:sp>
        <p:nvSpPr>
          <p:cNvPr id="26629" name="Text Box 5"/>
          <p:cNvSpPr txBox="1">
            <a:spLocks noChangeArrowheads="1"/>
          </p:cNvSpPr>
          <p:nvPr/>
        </p:nvSpPr>
        <p:spPr bwMode="auto">
          <a:xfrm>
            <a:off x="304800" y="2971800"/>
            <a:ext cx="8382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2200">
                <a:solidFill>
                  <a:srgbClr val="FF3300"/>
                </a:solidFill>
                <a:latin typeface="Arial" charset="0"/>
              </a:rPr>
              <a:t>From</a:t>
            </a:r>
            <a:r>
              <a:rPr lang="en-US" altLang="en-US" sz="2200">
                <a:solidFill>
                  <a:srgbClr val="3366FF"/>
                </a:solidFill>
                <a:latin typeface="Arial" charset="0"/>
              </a:rPr>
              <a:t> Distant, negative, fearful or punitive </a:t>
            </a:r>
            <a:r>
              <a:rPr lang="en-US" altLang="en-US" sz="2200">
                <a:solidFill>
                  <a:srgbClr val="FF3300"/>
                </a:solidFill>
                <a:latin typeface="Arial" charset="0"/>
              </a:rPr>
              <a:t>To</a:t>
            </a:r>
            <a:r>
              <a:rPr lang="en-US" altLang="en-US" sz="2200">
                <a:solidFill>
                  <a:srgbClr val="3366FF"/>
                </a:solidFill>
                <a:latin typeface="Arial" charset="0"/>
              </a:rPr>
              <a:t> Positive, respectful, encouraging and warm</a:t>
            </a:r>
          </a:p>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Blaming students </a:t>
            </a:r>
            <a:r>
              <a:rPr lang="en-US" altLang="en-US" sz="2200">
                <a:solidFill>
                  <a:srgbClr val="FF3300"/>
                </a:solidFill>
                <a:latin typeface="Arial" charset="0"/>
              </a:rPr>
              <a:t>to</a:t>
            </a:r>
            <a:r>
              <a:rPr lang="en-US" altLang="en-US" sz="2200">
                <a:solidFill>
                  <a:srgbClr val="3366FF"/>
                </a:solidFill>
                <a:latin typeface="Arial" charset="0"/>
              </a:rPr>
              <a:t> Reasoning with Students</a:t>
            </a:r>
          </a:p>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Directive </a:t>
            </a:r>
            <a:r>
              <a:rPr lang="en-US" altLang="en-US" sz="2200">
                <a:solidFill>
                  <a:srgbClr val="FF3300"/>
                </a:solidFill>
                <a:latin typeface="Arial" charset="0"/>
              </a:rPr>
              <a:t>to</a:t>
            </a:r>
            <a:r>
              <a:rPr lang="en-US" altLang="en-US" sz="2200">
                <a:solidFill>
                  <a:srgbClr val="3366FF"/>
                </a:solidFill>
                <a:latin typeface="Arial" charset="0"/>
              </a:rPr>
              <a:t> Consultative</a:t>
            </a:r>
          </a:p>
          <a:p>
            <a:pPr eaLnBrk="1" hangingPunct="1">
              <a:spcBef>
                <a:spcPct val="50000"/>
              </a:spcBef>
              <a:buFont typeface="Wingdings" charset="2"/>
              <a:buNone/>
            </a:pPr>
            <a:endParaRPr lang="en-US" altLang="en-US" sz="2200">
              <a:solidFill>
                <a:srgbClr val="3366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36538"/>
            <a:ext cx="7772400" cy="1143000"/>
          </a:xfrm>
        </p:spPr>
        <p:txBody>
          <a:bodyPr/>
          <a:lstStyle/>
          <a:p>
            <a:pPr eaLnBrk="1" hangingPunct="1"/>
            <a:r>
              <a:rPr lang="en-US" altLang="en-US" sz="4000">
                <a:solidFill>
                  <a:srgbClr val="CC0066"/>
                </a:solidFill>
              </a:rPr>
              <a:t>Best Practices for</a:t>
            </a:r>
            <a:br>
              <a:rPr lang="en-US" altLang="en-US" sz="4000">
                <a:solidFill>
                  <a:srgbClr val="CC0066"/>
                </a:solidFill>
              </a:rPr>
            </a:br>
            <a:r>
              <a:rPr lang="en-US" altLang="en-US" sz="4000">
                <a:solidFill>
                  <a:srgbClr val="CC0066"/>
                </a:solidFill>
              </a:rPr>
              <a:t>Standards-based Instruction</a:t>
            </a:r>
          </a:p>
        </p:txBody>
      </p:sp>
      <p:sp>
        <p:nvSpPr>
          <p:cNvPr id="27651" name="Rectangle 3"/>
          <p:cNvSpPr>
            <a:spLocks noGrp="1" noChangeArrowheads="1"/>
          </p:cNvSpPr>
          <p:nvPr>
            <p:ph type="body" sz="half" idx="1"/>
          </p:nvPr>
        </p:nvSpPr>
        <p:spPr>
          <a:xfrm>
            <a:off x="457200" y="1447800"/>
            <a:ext cx="8382000" cy="838200"/>
          </a:xfrm>
        </p:spPr>
        <p:txBody>
          <a:bodyPr/>
          <a:lstStyle/>
          <a:p>
            <a:pPr algn="ctr" eaLnBrk="1" hangingPunct="1">
              <a:buFontTx/>
              <a:buNone/>
            </a:pPr>
            <a:r>
              <a:rPr lang="en-US" altLang="en-US" sz="2800"/>
              <a:t>Teacher Attitude and Initiative Toward Self:</a:t>
            </a:r>
          </a:p>
        </p:txBody>
      </p:sp>
      <p:pic>
        <p:nvPicPr>
          <p:cNvPr id="27652" name="Picture 4" descr="j0237319"/>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227763" y="4059238"/>
            <a:ext cx="1581150" cy="1989137"/>
          </a:xfrm>
          <a:noFill/>
        </p:spPr>
      </p:pic>
      <p:sp>
        <p:nvSpPr>
          <p:cNvPr id="27653" name="Text Box 5"/>
          <p:cNvSpPr txBox="1">
            <a:spLocks noChangeArrowheads="1"/>
          </p:cNvSpPr>
          <p:nvPr/>
        </p:nvSpPr>
        <p:spPr bwMode="auto">
          <a:xfrm>
            <a:off x="228600" y="2286000"/>
            <a:ext cx="83820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Helpless victim </a:t>
            </a:r>
            <a:r>
              <a:rPr lang="en-US" altLang="en-US" sz="2200">
                <a:solidFill>
                  <a:srgbClr val="FF3300"/>
                </a:solidFill>
                <a:latin typeface="Arial" charset="0"/>
              </a:rPr>
              <a:t>To</a:t>
            </a:r>
            <a:r>
              <a:rPr lang="en-US" altLang="en-US" sz="2200">
                <a:solidFill>
                  <a:srgbClr val="3366FF"/>
                </a:solidFill>
                <a:latin typeface="Arial" charset="0"/>
              </a:rPr>
              <a:t> Risk taker, experimenter, creative agent</a:t>
            </a:r>
          </a:p>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Solitary adult </a:t>
            </a:r>
            <a:r>
              <a:rPr lang="en-US" altLang="en-US" sz="2200">
                <a:solidFill>
                  <a:srgbClr val="FF3300"/>
                </a:solidFill>
                <a:latin typeface="Arial" charset="0"/>
              </a:rPr>
              <a:t>To</a:t>
            </a:r>
            <a:r>
              <a:rPr lang="en-US" altLang="en-US" sz="2200">
                <a:solidFill>
                  <a:srgbClr val="3366FF"/>
                </a:solidFill>
                <a:latin typeface="Arial" charset="0"/>
              </a:rPr>
              <a:t> Member of team within school and network beyond school</a:t>
            </a:r>
          </a:p>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Staff development recipient </a:t>
            </a:r>
            <a:r>
              <a:rPr lang="en-US" altLang="en-US" sz="2200">
                <a:solidFill>
                  <a:srgbClr val="FF3300"/>
                </a:solidFill>
                <a:latin typeface="Arial" charset="0"/>
              </a:rPr>
              <a:t>To</a:t>
            </a:r>
            <a:r>
              <a:rPr lang="en-US" altLang="en-US" sz="2200">
                <a:solidFill>
                  <a:srgbClr val="3366FF"/>
                </a:solidFill>
                <a:latin typeface="Arial" charset="0"/>
              </a:rPr>
              <a:t> Directing </a:t>
            </a:r>
          </a:p>
          <a:p>
            <a:pPr eaLnBrk="1" hangingPunct="1">
              <a:spcBef>
                <a:spcPct val="50000"/>
              </a:spcBef>
              <a:buFont typeface="Wingdings" charset="2"/>
              <a:buNone/>
            </a:pPr>
            <a:r>
              <a:rPr lang="en-US" altLang="en-US" sz="2200">
                <a:solidFill>
                  <a:srgbClr val="3366FF"/>
                </a:solidFill>
                <a:latin typeface="Arial" charset="0"/>
              </a:rPr>
              <a:t>own professional growth</a:t>
            </a:r>
          </a:p>
          <a:p>
            <a:pPr eaLnBrk="1" hangingPunct="1">
              <a:spcBef>
                <a:spcPct val="50000"/>
              </a:spcBef>
              <a:buFont typeface="Wingdings" charset="2"/>
              <a:buChar char="ü"/>
            </a:pPr>
            <a:r>
              <a:rPr lang="en-US" altLang="en-US" sz="2200">
                <a:solidFill>
                  <a:srgbClr val="FF3300"/>
                </a:solidFill>
                <a:latin typeface="Arial" charset="0"/>
              </a:rPr>
              <a:t>From</a:t>
            </a:r>
            <a:r>
              <a:rPr lang="en-US" altLang="en-US" sz="2200">
                <a:solidFill>
                  <a:srgbClr val="3366FF"/>
                </a:solidFill>
                <a:latin typeface="Arial" charset="0"/>
              </a:rPr>
              <a:t> Role of expert or presenter </a:t>
            </a:r>
            <a:r>
              <a:rPr lang="en-US" altLang="en-US" sz="2200">
                <a:solidFill>
                  <a:srgbClr val="FF3300"/>
                </a:solidFill>
                <a:latin typeface="Arial" charset="0"/>
              </a:rPr>
              <a:t>To</a:t>
            </a:r>
            <a:r>
              <a:rPr lang="en-US" altLang="en-US" sz="2200">
                <a:solidFill>
                  <a:srgbClr val="3366FF"/>
                </a:solidFill>
                <a:latin typeface="Arial" charset="0"/>
              </a:rPr>
              <a:t> Coach, </a:t>
            </a:r>
          </a:p>
          <a:p>
            <a:pPr eaLnBrk="1" hangingPunct="1">
              <a:spcBef>
                <a:spcPct val="50000"/>
              </a:spcBef>
              <a:buFont typeface="Wingdings" charset="2"/>
              <a:buNone/>
            </a:pPr>
            <a:r>
              <a:rPr lang="en-US" altLang="en-US" sz="2200">
                <a:solidFill>
                  <a:srgbClr val="3366FF"/>
                </a:solidFill>
                <a:latin typeface="Arial" charset="0"/>
              </a:rPr>
              <a:t>mentor, model and guide</a:t>
            </a:r>
          </a:p>
          <a:p>
            <a:pPr eaLnBrk="1" hangingPunct="1">
              <a:spcBef>
                <a:spcPct val="50000"/>
              </a:spcBef>
              <a:buFont typeface="Wingdings" charset="2"/>
              <a:buNone/>
            </a:pPr>
            <a:endParaRPr lang="en-US" altLang="en-US" sz="2200">
              <a:solidFill>
                <a:srgbClr val="3366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990600"/>
          </a:xfrm>
        </p:spPr>
        <p:txBody>
          <a:bodyPr/>
          <a:lstStyle/>
          <a:p>
            <a:pPr eaLnBrk="1" hangingPunct="1"/>
            <a:r>
              <a:rPr lang="en-US" altLang="en-US" sz="2000" b="1"/>
              <a:t>Have you ever said …</a:t>
            </a:r>
            <a:br>
              <a:rPr lang="en-US" altLang="en-US" sz="2000" b="1"/>
            </a:br>
            <a:r>
              <a:rPr lang="en-US" altLang="en-US" sz="2000" b="1"/>
              <a:t>’I just don’t know what to do with that kid’?</a:t>
            </a:r>
            <a:br>
              <a:rPr lang="en-US" altLang="en-US" sz="2000" b="1"/>
            </a:br>
            <a:r>
              <a:rPr lang="en-US" altLang="en-US" sz="1200" b="1" i="1"/>
              <a:t>(Remember, don’t overgeneralize. There’s great diversity in all groups!!!)</a:t>
            </a:r>
          </a:p>
        </p:txBody>
      </p:sp>
      <p:sp>
        <p:nvSpPr>
          <p:cNvPr id="28675" name="Rectangle 3"/>
          <p:cNvSpPr>
            <a:spLocks noGrp="1" noChangeArrowheads="1"/>
          </p:cNvSpPr>
          <p:nvPr>
            <p:ph type="body" sz="half" idx="1"/>
          </p:nvPr>
        </p:nvSpPr>
        <p:spPr>
          <a:xfrm>
            <a:off x="533400" y="1066800"/>
            <a:ext cx="4114800" cy="5486400"/>
          </a:xfrm>
          <a:noFill/>
          <a:ln w="19050" cap="rnd">
            <a:pattFill prst="lgCheck">
              <a:fgClr>
                <a:schemeClr val="tx1"/>
              </a:fgClr>
              <a:bgClr>
                <a:srgbClr val="FFFFFF"/>
              </a:bgClr>
            </a:pattFill>
            <a:miter lim="800000"/>
            <a:headEnd/>
            <a:tailEnd/>
          </a:ln>
        </p:spPr>
        <p:txBody>
          <a:bodyPr/>
          <a:lstStyle/>
          <a:p>
            <a:pPr algn="ctr" eaLnBrk="1" hangingPunct="1">
              <a:lnSpc>
                <a:spcPct val="80000"/>
              </a:lnSpc>
              <a:buFontTx/>
              <a:buNone/>
            </a:pPr>
            <a:r>
              <a:rPr lang="en-US" altLang="en-US" sz="1600" b="1" i="1" u="sng"/>
              <a:t>Persistent Underachievement</a:t>
            </a:r>
          </a:p>
          <a:p>
            <a:pPr eaLnBrk="1" hangingPunct="1">
              <a:lnSpc>
                <a:spcPct val="80000"/>
              </a:lnSpc>
            </a:pPr>
            <a:endParaRPr lang="en-US" altLang="en-US" sz="900"/>
          </a:p>
          <a:p>
            <a:pPr eaLnBrk="1" hangingPunct="1">
              <a:lnSpc>
                <a:spcPct val="80000"/>
              </a:lnSpc>
            </a:pPr>
            <a:r>
              <a:rPr lang="en-US" altLang="en-US" sz="1600"/>
              <a:t>Help the student accept control over his/her decisions and life.</a:t>
            </a:r>
          </a:p>
          <a:p>
            <a:pPr eaLnBrk="1" hangingPunct="1">
              <a:lnSpc>
                <a:spcPct val="80000"/>
              </a:lnSpc>
            </a:pPr>
            <a:endParaRPr lang="en-US" altLang="en-US" sz="1600"/>
          </a:p>
          <a:p>
            <a:pPr eaLnBrk="1" hangingPunct="1">
              <a:lnSpc>
                <a:spcPct val="80000"/>
              </a:lnSpc>
            </a:pPr>
            <a:r>
              <a:rPr lang="en-US" altLang="en-US" sz="1600"/>
              <a:t>Be clear and specific about tasks and requirements.</a:t>
            </a:r>
          </a:p>
          <a:p>
            <a:pPr eaLnBrk="1" hangingPunct="1">
              <a:lnSpc>
                <a:spcPct val="80000"/>
              </a:lnSpc>
            </a:pPr>
            <a:endParaRPr lang="en-US" altLang="en-US" sz="1600"/>
          </a:p>
          <a:p>
            <a:pPr eaLnBrk="1" hangingPunct="1">
              <a:lnSpc>
                <a:spcPct val="80000"/>
              </a:lnSpc>
            </a:pPr>
            <a:r>
              <a:rPr lang="en-US" altLang="en-US" sz="1600"/>
              <a:t>Use appropriate consequences for work done/not done.</a:t>
            </a:r>
          </a:p>
          <a:p>
            <a:pPr eaLnBrk="1" hangingPunct="1">
              <a:lnSpc>
                <a:spcPct val="80000"/>
              </a:lnSpc>
            </a:pPr>
            <a:endParaRPr lang="en-US" altLang="en-US" sz="1600"/>
          </a:p>
          <a:p>
            <a:pPr eaLnBrk="1" hangingPunct="1">
              <a:lnSpc>
                <a:spcPct val="80000"/>
              </a:lnSpc>
            </a:pPr>
            <a:r>
              <a:rPr lang="en-US" altLang="en-US" sz="1600"/>
              <a:t>Break tasks into small segments.</a:t>
            </a:r>
          </a:p>
          <a:p>
            <a:pPr eaLnBrk="1" hangingPunct="1">
              <a:lnSpc>
                <a:spcPct val="80000"/>
              </a:lnSpc>
            </a:pPr>
            <a:endParaRPr lang="en-US" altLang="en-US" sz="1600"/>
          </a:p>
          <a:p>
            <a:pPr eaLnBrk="1" hangingPunct="1">
              <a:lnSpc>
                <a:spcPct val="80000"/>
              </a:lnSpc>
            </a:pPr>
            <a:r>
              <a:rPr lang="en-US" altLang="en-US" sz="1600"/>
              <a:t>Check in with the student often.</a:t>
            </a:r>
          </a:p>
          <a:p>
            <a:pPr eaLnBrk="1" hangingPunct="1">
              <a:lnSpc>
                <a:spcPct val="80000"/>
              </a:lnSpc>
              <a:buFontTx/>
              <a:buNone/>
            </a:pPr>
            <a:endParaRPr lang="en-US" altLang="en-US" sz="1600"/>
          </a:p>
          <a:p>
            <a:pPr eaLnBrk="1" hangingPunct="1">
              <a:lnSpc>
                <a:spcPct val="80000"/>
              </a:lnSpc>
            </a:pPr>
            <a:r>
              <a:rPr lang="en-US" altLang="en-US" sz="1600"/>
              <a:t>Be firm but warm.</a:t>
            </a:r>
          </a:p>
          <a:p>
            <a:pPr eaLnBrk="1" hangingPunct="1">
              <a:lnSpc>
                <a:spcPct val="80000"/>
              </a:lnSpc>
            </a:pPr>
            <a:endParaRPr lang="en-US" altLang="en-US" sz="1600"/>
          </a:p>
          <a:p>
            <a:pPr eaLnBrk="1" hangingPunct="1">
              <a:lnSpc>
                <a:spcPct val="80000"/>
              </a:lnSpc>
            </a:pPr>
            <a:r>
              <a:rPr lang="en-US" altLang="en-US" sz="1600"/>
              <a:t>Don’t tell him/her you know he/she can do the work.</a:t>
            </a:r>
          </a:p>
          <a:p>
            <a:pPr eaLnBrk="1" hangingPunct="1">
              <a:lnSpc>
                <a:spcPct val="80000"/>
              </a:lnSpc>
            </a:pPr>
            <a:endParaRPr lang="en-US" altLang="en-US" sz="1600"/>
          </a:p>
          <a:p>
            <a:pPr eaLnBrk="1" hangingPunct="1">
              <a:lnSpc>
                <a:spcPct val="80000"/>
              </a:lnSpc>
            </a:pPr>
            <a:r>
              <a:rPr lang="en-US" altLang="en-US" sz="1600"/>
              <a:t>Coordinate approaches with a counselor and parents when possible.</a:t>
            </a:r>
          </a:p>
        </p:txBody>
      </p:sp>
      <p:sp>
        <p:nvSpPr>
          <p:cNvPr id="28676" name="Rectangle 4"/>
          <p:cNvSpPr>
            <a:spLocks noGrp="1" noChangeArrowheads="1"/>
          </p:cNvSpPr>
          <p:nvPr>
            <p:ph type="body" sz="half" idx="2"/>
          </p:nvPr>
        </p:nvSpPr>
        <p:spPr>
          <a:xfrm>
            <a:off x="4648200" y="1066800"/>
            <a:ext cx="4191000" cy="5486400"/>
          </a:xfrm>
          <a:noFill/>
          <a:ln w="19050">
            <a:pattFill prst="lgCheck">
              <a:fgClr>
                <a:schemeClr val="tx1"/>
              </a:fgClr>
              <a:bgClr>
                <a:srgbClr val="FFFFFF"/>
              </a:bgClr>
            </a:pattFill>
            <a:miter lim="800000"/>
            <a:headEnd/>
            <a:tailEnd/>
          </a:ln>
        </p:spPr>
        <p:txBody>
          <a:bodyPr/>
          <a:lstStyle/>
          <a:p>
            <a:pPr algn="ctr" eaLnBrk="1" hangingPunct="1">
              <a:lnSpc>
                <a:spcPct val="80000"/>
              </a:lnSpc>
              <a:buFontTx/>
              <a:buNone/>
            </a:pPr>
            <a:r>
              <a:rPr lang="en-US" altLang="en-US" sz="1600" b="1" i="1" u="sng"/>
              <a:t>All Learners in Academically Diverse Classrooms</a:t>
            </a:r>
          </a:p>
          <a:p>
            <a:pPr eaLnBrk="1" hangingPunct="1">
              <a:lnSpc>
                <a:spcPct val="80000"/>
              </a:lnSpc>
            </a:pPr>
            <a:endParaRPr lang="en-US" altLang="en-US" sz="900"/>
          </a:p>
          <a:p>
            <a:pPr eaLnBrk="1" hangingPunct="1">
              <a:lnSpc>
                <a:spcPct val="80000"/>
              </a:lnSpc>
            </a:pPr>
            <a:r>
              <a:rPr lang="en-US" altLang="en-US" sz="1600"/>
              <a:t>Help students understand that everyone has strengths and weaknesses.</a:t>
            </a:r>
          </a:p>
          <a:p>
            <a:pPr eaLnBrk="1" hangingPunct="1">
              <a:lnSpc>
                <a:spcPct val="80000"/>
              </a:lnSpc>
            </a:pPr>
            <a:endParaRPr lang="en-US" altLang="en-US" sz="1600"/>
          </a:p>
          <a:p>
            <a:pPr eaLnBrk="1" hangingPunct="1">
              <a:lnSpc>
                <a:spcPct val="80000"/>
              </a:lnSpc>
            </a:pPr>
            <a:r>
              <a:rPr lang="en-US" altLang="en-US" sz="1600"/>
              <a:t>Celebrate and understand student learning differences.</a:t>
            </a:r>
          </a:p>
          <a:p>
            <a:pPr eaLnBrk="1" hangingPunct="1">
              <a:lnSpc>
                <a:spcPct val="80000"/>
              </a:lnSpc>
            </a:pPr>
            <a:endParaRPr lang="en-US" altLang="en-US" sz="1600"/>
          </a:p>
          <a:p>
            <a:pPr eaLnBrk="1" hangingPunct="1">
              <a:lnSpc>
                <a:spcPct val="80000"/>
              </a:lnSpc>
            </a:pPr>
            <a:r>
              <a:rPr lang="en-US" altLang="en-US" sz="1600"/>
              <a:t>Help students learn the power of controlling what they can in their lives.</a:t>
            </a:r>
          </a:p>
          <a:p>
            <a:pPr eaLnBrk="1" hangingPunct="1">
              <a:lnSpc>
                <a:spcPct val="80000"/>
              </a:lnSpc>
            </a:pPr>
            <a:endParaRPr lang="en-US" altLang="en-US" sz="1600"/>
          </a:p>
          <a:p>
            <a:pPr eaLnBrk="1" hangingPunct="1">
              <a:lnSpc>
                <a:spcPct val="80000"/>
              </a:lnSpc>
            </a:pPr>
            <a:r>
              <a:rPr lang="en-US" altLang="en-US" sz="1600"/>
              <a:t>Help them understand our shared needs for success, to belong, to trust, the future, etc.</a:t>
            </a:r>
          </a:p>
          <a:p>
            <a:pPr eaLnBrk="1" hangingPunct="1">
              <a:lnSpc>
                <a:spcPct val="80000"/>
              </a:lnSpc>
            </a:pPr>
            <a:endParaRPr lang="en-US" altLang="en-US" sz="1600"/>
          </a:p>
          <a:p>
            <a:pPr eaLnBrk="1" hangingPunct="1">
              <a:lnSpc>
                <a:spcPct val="80000"/>
              </a:lnSpc>
            </a:pPr>
            <a:r>
              <a:rPr lang="en-US" altLang="en-US" sz="1600"/>
              <a:t>Help them see that each person is irreplaceable – uniqueness is a plus.</a:t>
            </a:r>
          </a:p>
          <a:p>
            <a:pPr eaLnBrk="1" hangingPunct="1">
              <a:lnSpc>
                <a:spcPct val="80000"/>
              </a:lnSpc>
              <a:buFontTx/>
              <a:buNone/>
            </a:pPr>
            <a:endParaRPr lang="en-US" altLang="en-US" sz="1600"/>
          </a:p>
          <a:p>
            <a:pPr eaLnBrk="1" hangingPunct="1">
              <a:lnSpc>
                <a:spcPct val="80000"/>
              </a:lnSpc>
            </a:pPr>
            <a:r>
              <a:rPr lang="en-US" altLang="en-US" sz="1600"/>
              <a:t>Help students learn to set their own goals and chart their progress.</a:t>
            </a:r>
          </a:p>
          <a:p>
            <a:pPr eaLnBrk="1" hangingPunct="1">
              <a:lnSpc>
                <a:spcPct val="80000"/>
              </a:lnSpc>
            </a:pPr>
            <a:endParaRPr lang="en-US" altLang="en-US" sz="1600"/>
          </a:p>
          <a:p>
            <a:pPr eaLnBrk="1" hangingPunct="1">
              <a:lnSpc>
                <a:spcPct val="80000"/>
              </a:lnSpc>
            </a:pPr>
            <a:r>
              <a:rPr lang="en-US" altLang="en-US" sz="1600"/>
              <a:t>Teach in varied readiness levels, interest and ways of learning;</a:t>
            </a:r>
          </a:p>
          <a:p>
            <a:pPr eaLnBrk="1" hangingPunct="1">
              <a:lnSpc>
                <a:spcPct val="80000"/>
              </a:lnSpc>
              <a:buFontTx/>
              <a:buNone/>
            </a:pPr>
            <a:endParaRPr lang="en-US" altLang="en-U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04800"/>
            <a:ext cx="6096000" cy="304800"/>
          </a:xfrm>
        </p:spPr>
        <p:txBody>
          <a:bodyPr/>
          <a:lstStyle/>
          <a:p>
            <a:pPr eaLnBrk="1" hangingPunct="1"/>
            <a:r>
              <a:rPr lang="en-US" altLang="en-US" sz="1200" b="1" i="1"/>
              <a:t>(Remember, don’t overgeneralize. There’s great diversity in all groups!!!)</a:t>
            </a:r>
          </a:p>
        </p:txBody>
      </p:sp>
      <p:sp>
        <p:nvSpPr>
          <p:cNvPr id="29699" name="Rectangle 3"/>
          <p:cNvSpPr>
            <a:spLocks noGrp="1" noChangeArrowheads="1"/>
          </p:cNvSpPr>
          <p:nvPr>
            <p:ph type="body" sz="half" idx="1"/>
          </p:nvPr>
        </p:nvSpPr>
        <p:spPr>
          <a:xfrm>
            <a:off x="381000" y="990600"/>
            <a:ext cx="4114800" cy="5105400"/>
          </a:xfrm>
          <a:noFill/>
          <a:ln w="19050">
            <a:pattFill prst="lgCheck">
              <a:fgClr>
                <a:schemeClr val="tx1"/>
              </a:fgClr>
              <a:bgClr>
                <a:srgbClr val="FFFFFF"/>
              </a:bgClr>
            </a:pattFill>
            <a:miter lim="800000"/>
            <a:headEnd/>
            <a:tailEnd/>
          </a:ln>
        </p:spPr>
        <p:txBody>
          <a:bodyPr/>
          <a:lstStyle/>
          <a:p>
            <a:pPr algn="ctr" eaLnBrk="1" hangingPunct="1">
              <a:lnSpc>
                <a:spcPct val="80000"/>
              </a:lnSpc>
              <a:buFontTx/>
              <a:buNone/>
            </a:pPr>
            <a:r>
              <a:rPr lang="en-US" altLang="en-US" sz="1800" b="1" i="1" u="sng"/>
              <a:t>Students with Learning Disabilities</a:t>
            </a:r>
          </a:p>
          <a:p>
            <a:pPr eaLnBrk="1" hangingPunct="1">
              <a:lnSpc>
                <a:spcPct val="80000"/>
              </a:lnSpc>
            </a:pPr>
            <a:endParaRPr lang="en-US" altLang="en-US" sz="1600"/>
          </a:p>
          <a:p>
            <a:pPr eaLnBrk="1" hangingPunct="1">
              <a:lnSpc>
                <a:spcPct val="80000"/>
              </a:lnSpc>
            </a:pPr>
            <a:r>
              <a:rPr lang="en-US" altLang="en-US" sz="1800"/>
              <a:t>Emphasize strengths.</a:t>
            </a:r>
          </a:p>
          <a:p>
            <a:pPr eaLnBrk="1" hangingPunct="1">
              <a:lnSpc>
                <a:spcPct val="80000"/>
              </a:lnSpc>
            </a:pPr>
            <a:endParaRPr lang="en-US" altLang="en-US" sz="1800"/>
          </a:p>
          <a:p>
            <a:pPr eaLnBrk="1" hangingPunct="1">
              <a:lnSpc>
                <a:spcPct val="80000"/>
              </a:lnSpc>
            </a:pPr>
            <a:r>
              <a:rPr lang="en-US" altLang="en-US" sz="1800"/>
              <a:t>Develop ways to compensate for weaknesses so they don’t inhibit what the student </a:t>
            </a:r>
            <a:r>
              <a:rPr lang="en-US" altLang="en-US" sz="1800" u="sng"/>
              <a:t>can</a:t>
            </a:r>
            <a:r>
              <a:rPr lang="en-US" altLang="en-US" sz="1800"/>
              <a:t> do.</a:t>
            </a:r>
          </a:p>
          <a:p>
            <a:pPr eaLnBrk="1" hangingPunct="1">
              <a:lnSpc>
                <a:spcPct val="80000"/>
              </a:lnSpc>
            </a:pPr>
            <a:endParaRPr lang="en-US" altLang="en-US" sz="1800"/>
          </a:p>
          <a:p>
            <a:pPr eaLnBrk="1" hangingPunct="1">
              <a:lnSpc>
                <a:spcPct val="80000"/>
              </a:lnSpc>
            </a:pPr>
            <a:r>
              <a:rPr lang="en-US" altLang="en-US" sz="1800"/>
              <a:t>Help the student distinguish between and explain both strengths and weaknesses, as well as plans for both.</a:t>
            </a:r>
          </a:p>
          <a:p>
            <a:pPr eaLnBrk="1" hangingPunct="1">
              <a:lnSpc>
                <a:spcPct val="80000"/>
              </a:lnSpc>
            </a:pPr>
            <a:endParaRPr lang="en-US" altLang="en-US" sz="1800"/>
          </a:p>
          <a:p>
            <a:pPr eaLnBrk="1" hangingPunct="1">
              <a:lnSpc>
                <a:spcPct val="80000"/>
              </a:lnSpc>
            </a:pPr>
            <a:r>
              <a:rPr lang="en-US" altLang="en-US" sz="1800"/>
              <a:t>Shoot high and then scaffold the weakness.</a:t>
            </a:r>
          </a:p>
          <a:p>
            <a:pPr eaLnBrk="1" hangingPunct="1">
              <a:lnSpc>
                <a:spcPct val="80000"/>
              </a:lnSpc>
            </a:pPr>
            <a:endParaRPr lang="en-US" altLang="en-US" sz="1800"/>
          </a:p>
          <a:p>
            <a:pPr eaLnBrk="1" hangingPunct="1">
              <a:lnSpc>
                <a:spcPct val="80000"/>
              </a:lnSpc>
            </a:pPr>
            <a:r>
              <a:rPr lang="en-US" altLang="en-US" sz="1800"/>
              <a:t>Be clear about what the student should know, understand, and be able to do – but offer options for explanation, expression and assessment.</a:t>
            </a:r>
          </a:p>
        </p:txBody>
      </p:sp>
      <p:sp>
        <p:nvSpPr>
          <p:cNvPr id="29700" name="Rectangle 4"/>
          <p:cNvSpPr>
            <a:spLocks noGrp="1" noChangeArrowheads="1"/>
          </p:cNvSpPr>
          <p:nvPr>
            <p:ph type="body" sz="half" idx="2"/>
          </p:nvPr>
        </p:nvSpPr>
        <p:spPr>
          <a:xfrm>
            <a:off x="4648200" y="990600"/>
            <a:ext cx="4038600" cy="5135563"/>
          </a:xfrm>
          <a:ln w="28575">
            <a:pattFill prst="lgCheck">
              <a:fgClr>
                <a:schemeClr val="tx1"/>
              </a:fgClr>
              <a:bgClr>
                <a:srgbClr val="FFFFFF"/>
              </a:bgClr>
            </a:pattFill>
            <a:miter lim="800000"/>
            <a:headEnd/>
            <a:tailEnd/>
          </a:ln>
        </p:spPr>
        <p:txBody>
          <a:bodyPr/>
          <a:lstStyle/>
          <a:p>
            <a:pPr algn="ctr" eaLnBrk="1" hangingPunct="1">
              <a:lnSpc>
                <a:spcPct val="80000"/>
              </a:lnSpc>
              <a:buFontTx/>
              <a:buNone/>
            </a:pPr>
            <a:r>
              <a:rPr lang="en-US" altLang="en-US" sz="1800" b="1" i="1" u="sng"/>
              <a:t>Students with Retardation or </a:t>
            </a:r>
          </a:p>
          <a:p>
            <a:pPr algn="ctr" eaLnBrk="1" hangingPunct="1">
              <a:lnSpc>
                <a:spcPct val="80000"/>
              </a:lnSpc>
              <a:buFontTx/>
              <a:buNone/>
            </a:pPr>
            <a:r>
              <a:rPr lang="en-US" altLang="en-US" sz="1800" b="1" i="1" u="sng"/>
              <a:t>Similar Struggles</a:t>
            </a:r>
          </a:p>
          <a:p>
            <a:pPr eaLnBrk="1" hangingPunct="1">
              <a:lnSpc>
                <a:spcPct val="80000"/>
              </a:lnSpc>
            </a:pPr>
            <a:endParaRPr lang="en-US" altLang="en-US" sz="1600"/>
          </a:p>
          <a:p>
            <a:pPr eaLnBrk="1" hangingPunct="1">
              <a:lnSpc>
                <a:spcPct val="80000"/>
              </a:lnSpc>
            </a:pPr>
            <a:r>
              <a:rPr lang="en-US" altLang="en-US" sz="1800"/>
              <a:t>Focus on essential concepts and principles as a context for applying IEP skills.</a:t>
            </a:r>
          </a:p>
          <a:p>
            <a:pPr eaLnBrk="1" hangingPunct="1">
              <a:lnSpc>
                <a:spcPct val="80000"/>
              </a:lnSpc>
            </a:pPr>
            <a:endParaRPr lang="en-US" altLang="en-US" sz="1800"/>
          </a:p>
          <a:p>
            <a:pPr eaLnBrk="1" hangingPunct="1">
              <a:lnSpc>
                <a:spcPct val="80000"/>
              </a:lnSpc>
            </a:pPr>
            <a:r>
              <a:rPr lang="en-US" altLang="en-US" sz="1800"/>
              <a:t>Use IEP goals in ways that integrate students with their peers rather than isolating them.</a:t>
            </a:r>
          </a:p>
          <a:p>
            <a:pPr eaLnBrk="1" hangingPunct="1">
              <a:lnSpc>
                <a:spcPct val="80000"/>
              </a:lnSpc>
            </a:pPr>
            <a:endParaRPr lang="en-US" altLang="en-US" sz="1800"/>
          </a:p>
          <a:p>
            <a:pPr eaLnBrk="1" hangingPunct="1">
              <a:lnSpc>
                <a:spcPct val="80000"/>
              </a:lnSpc>
            </a:pPr>
            <a:r>
              <a:rPr lang="en-US" altLang="en-US" sz="1800"/>
              <a:t>Whenever possible, teach for meaning rather than rote – uild frameworks of meaning.</a:t>
            </a:r>
          </a:p>
          <a:p>
            <a:pPr eaLnBrk="1" hangingPunct="1">
              <a:lnSpc>
                <a:spcPct val="80000"/>
              </a:lnSpc>
            </a:pPr>
            <a:endParaRPr lang="en-US" altLang="en-US" sz="1800"/>
          </a:p>
          <a:p>
            <a:pPr eaLnBrk="1" hangingPunct="1">
              <a:lnSpc>
                <a:spcPct val="80000"/>
              </a:lnSpc>
            </a:pPr>
            <a:r>
              <a:rPr lang="en-US" altLang="en-US" sz="1800"/>
              <a:t>Spotlight the student’s legitimate successes and contributions.</a:t>
            </a:r>
          </a:p>
          <a:p>
            <a:pPr eaLnBrk="1" hangingPunct="1">
              <a:lnSpc>
                <a:spcPct val="80000"/>
              </a:lnSpc>
            </a:pPr>
            <a:endParaRPr lang="en-US" altLang="en-US" sz="1800"/>
          </a:p>
          <a:p>
            <a:pPr eaLnBrk="1" hangingPunct="1">
              <a:lnSpc>
                <a:spcPct val="80000"/>
              </a:lnSpc>
            </a:pPr>
            <a:r>
              <a:rPr lang="en-US" altLang="en-US" sz="1800"/>
              <a:t>Use small groups for teaching needed skills, re-teaching by need.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152400"/>
            <a:ext cx="5253038" cy="792163"/>
          </a:xfrm>
        </p:spPr>
        <p:txBody>
          <a:bodyPr/>
          <a:lstStyle/>
          <a:p>
            <a:pPr eaLnBrk="1" hangingPunct="1"/>
            <a:r>
              <a:rPr lang="en-US" altLang="en-US" sz="1200" b="1" i="1"/>
              <a:t>(Remember, don’t overgeneralize. There’s great diversity in all groups!!!)</a:t>
            </a:r>
          </a:p>
        </p:txBody>
      </p:sp>
      <p:sp>
        <p:nvSpPr>
          <p:cNvPr id="30723" name="Rectangle 3"/>
          <p:cNvSpPr>
            <a:spLocks noGrp="1" noChangeArrowheads="1"/>
          </p:cNvSpPr>
          <p:nvPr>
            <p:ph type="body" sz="half" idx="1"/>
          </p:nvPr>
        </p:nvSpPr>
        <p:spPr>
          <a:xfrm>
            <a:off x="457200" y="762000"/>
            <a:ext cx="4038600" cy="5791200"/>
          </a:xfrm>
          <a:ln w="19050" cap="flat">
            <a:solidFill>
              <a:schemeClr val="tx1"/>
            </a:solidFill>
            <a:prstDash val="sysDot"/>
            <a:miter lim="800000"/>
            <a:headEnd/>
            <a:tailEnd/>
          </a:ln>
        </p:spPr>
        <p:txBody>
          <a:bodyPr/>
          <a:lstStyle/>
          <a:p>
            <a:pPr algn="ctr" eaLnBrk="1" hangingPunct="1">
              <a:lnSpc>
                <a:spcPct val="80000"/>
              </a:lnSpc>
              <a:buFontTx/>
              <a:buNone/>
            </a:pPr>
            <a:r>
              <a:rPr lang="en-US" altLang="en-US" sz="1800" b="1" i="1" u="sng"/>
              <a:t>Advanced Learners</a:t>
            </a:r>
          </a:p>
          <a:p>
            <a:pPr eaLnBrk="1" hangingPunct="1">
              <a:lnSpc>
                <a:spcPct val="80000"/>
              </a:lnSpc>
            </a:pPr>
            <a:r>
              <a:rPr lang="en-US" altLang="en-US" sz="1800"/>
              <a:t>Emphasize quality of thought and expression vs. accuracy.</a:t>
            </a:r>
          </a:p>
          <a:p>
            <a:pPr eaLnBrk="1" hangingPunct="1">
              <a:lnSpc>
                <a:spcPct val="80000"/>
              </a:lnSpc>
            </a:pPr>
            <a:endParaRPr lang="en-US" altLang="en-US" sz="1800"/>
          </a:p>
          <a:p>
            <a:pPr eaLnBrk="1" hangingPunct="1">
              <a:lnSpc>
                <a:spcPct val="80000"/>
              </a:lnSpc>
            </a:pPr>
            <a:r>
              <a:rPr lang="en-US" altLang="en-US" sz="1800"/>
              <a:t>Balance student choice and teacher choice tasks to allow independence but still ensure encounters with rigor.</a:t>
            </a:r>
          </a:p>
          <a:p>
            <a:pPr eaLnBrk="1" hangingPunct="1">
              <a:lnSpc>
                <a:spcPct val="80000"/>
              </a:lnSpc>
            </a:pPr>
            <a:endParaRPr lang="en-US" altLang="en-US" sz="1800"/>
          </a:p>
          <a:p>
            <a:pPr eaLnBrk="1" hangingPunct="1">
              <a:lnSpc>
                <a:spcPct val="80000"/>
              </a:lnSpc>
            </a:pPr>
            <a:r>
              <a:rPr lang="en-US" altLang="en-US" sz="1800"/>
              <a:t>Help the student learn to compete against him/herself.</a:t>
            </a:r>
          </a:p>
          <a:p>
            <a:pPr eaLnBrk="1" hangingPunct="1">
              <a:lnSpc>
                <a:spcPct val="80000"/>
              </a:lnSpc>
            </a:pPr>
            <a:endParaRPr lang="en-US" altLang="en-US" sz="1800"/>
          </a:p>
          <a:p>
            <a:pPr eaLnBrk="1" hangingPunct="1">
              <a:lnSpc>
                <a:spcPct val="80000"/>
              </a:lnSpc>
            </a:pPr>
            <a:r>
              <a:rPr lang="en-US" altLang="en-US" sz="1800"/>
              <a:t>Necessitate and commend intellectual risk and perseverance.</a:t>
            </a:r>
          </a:p>
          <a:p>
            <a:pPr eaLnBrk="1" hangingPunct="1">
              <a:lnSpc>
                <a:spcPct val="80000"/>
              </a:lnSpc>
            </a:pPr>
            <a:endParaRPr lang="en-US" altLang="en-US" sz="1800"/>
          </a:p>
          <a:p>
            <a:pPr eaLnBrk="1" hangingPunct="1">
              <a:lnSpc>
                <a:spcPct val="80000"/>
              </a:lnSpc>
            </a:pPr>
            <a:r>
              <a:rPr lang="en-US" altLang="en-US" sz="1800"/>
              <a:t>When “raising the ceiling,” support the climb!  Teach for success.</a:t>
            </a:r>
          </a:p>
          <a:p>
            <a:pPr eaLnBrk="1" hangingPunct="1">
              <a:lnSpc>
                <a:spcPct val="80000"/>
              </a:lnSpc>
            </a:pPr>
            <a:endParaRPr lang="en-US" altLang="en-US" sz="1800"/>
          </a:p>
          <a:p>
            <a:pPr eaLnBrk="1" hangingPunct="1">
              <a:lnSpc>
                <a:spcPct val="80000"/>
              </a:lnSpc>
            </a:pPr>
            <a:r>
              <a:rPr lang="en-US" altLang="en-US" sz="1800"/>
              <a:t>Be flexible.  Invite student imput.</a:t>
            </a:r>
          </a:p>
          <a:p>
            <a:pPr eaLnBrk="1" hangingPunct="1">
              <a:lnSpc>
                <a:spcPct val="80000"/>
              </a:lnSpc>
            </a:pPr>
            <a:endParaRPr lang="en-US" altLang="en-US" sz="1800"/>
          </a:p>
          <a:p>
            <a:pPr eaLnBrk="1" hangingPunct="1">
              <a:lnSpc>
                <a:spcPct val="80000"/>
              </a:lnSpc>
            </a:pPr>
            <a:r>
              <a:rPr lang="en-US" altLang="en-US" sz="1800"/>
              <a:t>Use small groups to extend thought and skills levels.</a:t>
            </a:r>
          </a:p>
        </p:txBody>
      </p:sp>
      <p:sp>
        <p:nvSpPr>
          <p:cNvPr id="30724" name="Rectangle 4"/>
          <p:cNvSpPr>
            <a:spLocks noGrp="1" noChangeArrowheads="1"/>
          </p:cNvSpPr>
          <p:nvPr>
            <p:ph type="body" sz="half" idx="2"/>
          </p:nvPr>
        </p:nvSpPr>
        <p:spPr>
          <a:xfrm>
            <a:off x="4648200" y="762000"/>
            <a:ext cx="4038600" cy="5791200"/>
          </a:xfrm>
          <a:ln w="19050" cap="flat">
            <a:solidFill>
              <a:schemeClr val="tx1"/>
            </a:solidFill>
            <a:prstDash val="sysDot"/>
            <a:miter lim="800000"/>
            <a:headEnd/>
            <a:tailEnd/>
          </a:ln>
        </p:spPr>
        <p:txBody>
          <a:bodyPr/>
          <a:lstStyle/>
          <a:p>
            <a:pPr algn="ctr" eaLnBrk="1" hangingPunct="1">
              <a:lnSpc>
                <a:spcPct val="80000"/>
              </a:lnSpc>
              <a:buFontTx/>
              <a:buNone/>
            </a:pPr>
            <a:r>
              <a:rPr lang="en-US" altLang="en-US" sz="1800" b="1" i="1" u="sng"/>
              <a:t>Students with Behavior Problems</a:t>
            </a:r>
          </a:p>
          <a:p>
            <a:pPr eaLnBrk="1" hangingPunct="1">
              <a:lnSpc>
                <a:spcPct val="80000"/>
              </a:lnSpc>
            </a:pPr>
            <a:r>
              <a:rPr lang="en-US" altLang="en-US" sz="1800"/>
              <a:t>Coordinate efforts and strategies with specialists.</a:t>
            </a:r>
          </a:p>
          <a:p>
            <a:pPr eaLnBrk="1" hangingPunct="1">
              <a:lnSpc>
                <a:spcPct val="80000"/>
              </a:lnSpc>
            </a:pPr>
            <a:endParaRPr lang="en-US" altLang="en-US" sz="1800"/>
          </a:p>
          <a:p>
            <a:pPr eaLnBrk="1" hangingPunct="1">
              <a:lnSpc>
                <a:spcPct val="80000"/>
              </a:lnSpc>
            </a:pPr>
            <a:r>
              <a:rPr lang="en-US" altLang="en-US" sz="1800"/>
              <a:t>Help the student articulate difficult areas and learn to look for signs of them.</a:t>
            </a:r>
          </a:p>
          <a:p>
            <a:pPr eaLnBrk="1" hangingPunct="1">
              <a:lnSpc>
                <a:spcPct val="80000"/>
              </a:lnSpc>
            </a:pPr>
            <a:endParaRPr lang="en-US" altLang="en-US" sz="1800"/>
          </a:p>
          <a:p>
            <a:pPr eaLnBrk="1" hangingPunct="1">
              <a:lnSpc>
                <a:spcPct val="80000"/>
              </a:lnSpc>
            </a:pPr>
            <a:r>
              <a:rPr lang="en-US" altLang="en-US" sz="1800"/>
              <a:t>Be sure the student has an easy “way out” of tough spots.</a:t>
            </a:r>
          </a:p>
          <a:p>
            <a:pPr eaLnBrk="1" hangingPunct="1">
              <a:lnSpc>
                <a:spcPct val="80000"/>
              </a:lnSpc>
            </a:pPr>
            <a:endParaRPr lang="en-US" altLang="en-US" sz="1800"/>
          </a:p>
          <a:p>
            <a:pPr eaLnBrk="1" hangingPunct="1">
              <a:lnSpc>
                <a:spcPct val="80000"/>
              </a:lnSpc>
            </a:pPr>
            <a:r>
              <a:rPr lang="en-US" altLang="en-US" sz="1800"/>
              <a:t>Provide “safe” spaces to be alone / work alone.</a:t>
            </a:r>
          </a:p>
          <a:p>
            <a:pPr eaLnBrk="1" hangingPunct="1">
              <a:lnSpc>
                <a:spcPct val="80000"/>
              </a:lnSpc>
            </a:pPr>
            <a:endParaRPr lang="en-US" altLang="en-US" sz="1800"/>
          </a:p>
          <a:p>
            <a:pPr eaLnBrk="1" hangingPunct="1">
              <a:lnSpc>
                <a:spcPct val="80000"/>
              </a:lnSpc>
            </a:pPr>
            <a:r>
              <a:rPr lang="en-US" altLang="en-US" sz="1800"/>
              <a:t>Acknowledge successes.</a:t>
            </a:r>
          </a:p>
          <a:p>
            <a:pPr eaLnBrk="1" hangingPunct="1">
              <a:lnSpc>
                <a:spcPct val="80000"/>
              </a:lnSpc>
            </a:pPr>
            <a:endParaRPr lang="en-US" altLang="en-US" sz="1800"/>
          </a:p>
          <a:p>
            <a:pPr eaLnBrk="1" hangingPunct="1">
              <a:lnSpc>
                <a:spcPct val="80000"/>
              </a:lnSpc>
            </a:pPr>
            <a:r>
              <a:rPr lang="en-US" altLang="en-US" sz="1800"/>
              <a:t>Allow choices when feasible.</a:t>
            </a:r>
          </a:p>
          <a:p>
            <a:pPr eaLnBrk="1" hangingPunct="1">
              <a:lnSpc>
                <a:spcPct val="80000"/>
              </a:lnSpc>
            </a:pPr>
            <a:endParaRPr lang="en-US" altLang="en-US" sz="1800"/>
          </a:p>
          <a:p>
            <a:pPr eaLnBrk="1" hangingPunct="1">
              <a:lnSpc>
                <a:spcPct val="80000"/>
              </a:lnSpc>
            </a:pPr>
            <a:r>
              <a:rPr lang="en-US" altLang="en-US" sz="1800"/>
              <a:t>Be flexible about movement.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125413"/>
            <a:ext cx="6870700" cy="560387"/>
          </a:xfrm>
          <a:solidFill>
            <a:srgbClr val="A5FFA5"/>
          </a:solidFill>
          <a:ln w="12700">
            <a:solidFill>
              <a:schemeClr val="tx1"/>
            </a:solidFill>
            <a:miter lim="800000"/>
            <a:headEnd/>
            <a:tailEnd/>
          </a:ln>
          <a:effectLst>
            <a:outerShdw blurRad="63500" dist="35921" dir="2700000" algn="ctr" rotWithShape="0">
              <a:schemeClr val="bg2"/>
            </a:outerShdw>
          </a:effectLst>
        </p:spPr>
        <p:txBody>
          <a:bodyPr/>
          <a:lstStyle/>
          <a:p>
            <a:pPr eaLnBrk="1" hangingPunct="1">
              <a:defRPr/>
            </a:pPr>
            <a:r>
              <a:rPr lang="en-US" sz="2400" b="1" smtClean="0">
                <a:solidFill>
                  <a:srgbClr val="FF0000"/>
                </a:solidFill>
              </a:rPr>
              <a:t>Key Principles</a:t>
            </a:r>
            <a:r>
              <a:rPr lang="en-US" sz="2400" b="1" smtClean="0"/>
              <a:t> of a Differentiated Classroom</a:t>
            </a:r>
          </a:p>
        </p:txBody>
      </p:sp>
      <p:sp>
        <p:nvSpPr>
          <p:cNvPr id="79875" name="Rectangle 3"/>
          <p:cNvSpPr>
            <a:spLocks noGrp="1" noChangeArrowheads="1"/>
          </p:cNvSpPr>
          <p:nvPr>
            <p:ph type="body" idx="1"/>
          </p:nvPr>
        </p:nvSpPr>
        <p:spPr>
          <a:xfrm>
            <a:off x="304800" y="1066800"/>
            <a:ext cx="8610600" cy="5486400"/>
          </a:xfrm>
          <a:solidFill>
            <a:srgbClr val="A5FFA5"/>
          </a:solidFill>
          <a:ln>
            <a:solidFill>
              <a:schemeClr val="tx1"/>
            </a:solidFill>
            <a:miter lim="800000"/>
            <a:headEnd/>
            <a:tailEnd/>
          </a:ln>
          <a:effectLst>
            <a:outerShdw blurRad="63500" dist="35921" dir="2700000" algn="ctr" rotWithShape="0">
              <a:schemeClr val="bg2"/>
            </a:outerShdw>
          </a:effectLst>
        </p:spPr>
        <p:txBody>
          <a:bodyPr/>
          <a:lstStyle/>
          <a:p>
            <a:pPr eaLnBrk="1" hangingPunct="1">
              <a:lnSpc>
                <a:spcPct val="80000"/>
              </a:lnSpc>
            </a:pPr>
            <a:r>
              <a:rPr lang="en-US" altLang="en-US" sz="2000"/>
              <a:t>The teacher is </a:t>
            </a:r>
            <a:r>
              <a:rPr lang="en-US" altLang="en-US" sz="2000" b="1">
                <a:solidFill>
                  <a:srgbClr val="FF0000"/>
                </a:solidFill>
              </a:rPr>
              <a:t>clear about</a:t>
            </a:r>
            <a:r>
              <a:rPr lang="en-US" altLang="en-US" sz="2000"/>
              <a:t> what matters in </a:t>
            </a:r>
            <a:r>
              <a:rPr lang="en-US" altLang="en-US" sz="2000" b="1">
                <a:solidFill>
                  <a:srgbClr val="FF0000"/>
                </a:solidFill>
              </a:rPr>
              <a:t>subject matter</a:t>
            </a:r>
            <a:r>
              <a:rPr lang="en-US" altLang="en-US" sz="2000">
                <a:solidFill>
                  <a:srgbClr val="FF0000"/>
                </a:solidFill>
              </a:rPr>
              <a:t>.</a:t>
            </a:r>
          </a:p>
          <a:p>
            <a:pPr eaLnBrk="1" hangingPunct="1">
              <a:lnSpc>
                <a:spcPct val="80000"/>
              </a:lnSpc>
              <a:buFontTx/>
              <a:buNone/>
            </a:pPr>
            <a:endParaRPr lang="en-US" altLang="en-US" sz="2000">
              <a:solidFill>
                <a:srgbClr val="FF0000"/>
              </a:solidFill>
            </a:endParaRPr>
          </a:p>
          <a:p>
            <a:pPr eaLnBrk="1" hangingPunct="1">
              <a:lnSpc>
                <a:spcPct val="80000"/>
              </a:lnSpc>
            </a:pPr>
            <a:r>
              <a:rPr lang="en-US" altLang="en-US" sz="2000"/>
              <a:t>The teacher understands, appreciates, and </a:t>
            </a:r>
            <a:r>
              <a:rPr lang="en-US" altLang="en-US" sz="2000" b="1">
                <a:solidFill>
                  <a:srgbClr val="FF0000"/>
                </a:solidFill>
              </a:rPr>
              <a:t>builds upon student differences</a:t>
            </a:r>
            <a:r>
              <a:rPr lang="en-US" altLang="en-US" sz="2000" b="1"/>
              <a:t>.</a:t>
            </a:r>
          </a:p>
          <a:p>
            <a:pPr eaLnBrk="1" hangingPunct="1">
              <a:lnSpc>
                <a:spcPct val="80000"/>
              </a:lnSpc>
              <a:buFontTx/>
              <a:buNone/>
            </a:pPr>
            <a:endParaRPr lang="en-US" altLang="en-US" sz="2000" b="1"/>
          </a:p>
          <a:p>
            <a:pPr eaLnBrk="1" hangingPunct="1">
              <a:lnSpc>
                <a:spcPct val="80000"/>
              </a:lnSpc>
            </a:pPr>
            <a:r>
              <a:rPr lang="en-US" altLang="en-US" sz="2000" b="1">
                <a:solidFill>
                  <a:srgbClr val="FF0000"/>
                </a:solidFill>
              </a:rPr>
              <a:t>Assessment</a:t>
            </a:r>
            <a:r>
              <a:rPr lang="en-US" altLang="en-US" sz="2000"/>
              <a:t> and </a:t>
            </a:r>
            <a:r>
              <a:rPr lang="en-US" altLang="en-US" sz="2000" b="1">
                <a:solidFill>
                  <a:srgbClr val="FF0000"/>
                </a:solidFill>
              </a:rPr>
              <a:t>instruction</a:t>
            </a:r>
            <a:r>
              <a:rPr lang="en-US" altLang="en-US" sz="2000"/>
              <a:t> are </a:t>
            </a:r>
            <a:r>
              <a:rPr lang="en-US" altLang="en-US" sz="2000" b="1">
                <a:solidFill>
                  <a:srgbClr val="FF0000"/>
                </a:solidFill>
              </a:rPr>
              <a:t>inseparable</a:t>
            </a:r>
            <a:r>
              <a:rPr lang="en-US" altLang="en-US" sz="2000"/>
              <a:t>.</a:t>
            </a:r>
          </a:p>
          <a:p>
            <a:pPr eaLnBrk="1" hangingPunct="1">
              <a:lnSpc>
                <a:spcPct val="80000"/>
              </a:lnSpc>
              <a:buFontTx/>
              <a:buNone/>
            </a:pPr>
            <a:endParaRPr lang="en-US" altLang="en-US" sz="2000"/>
          </a:p>
          <a:p>
            <a:pPr eaLnBrk="1" hangingPunct="1">
              <a:lnSpc>
                <a:spcPct val="80000"/>
              </a:lnSpc>
            </a:pPr>
            <a:r>
              <a:rPr lang="en-US" altLang="en-US" sz="2000"/>
              <a:t>The teacher adjusts </a:t>
            </a:r>
            <a:r>
              <a:rPr lang="en-US" altLang="en-US" sz="2000" b="1">
                <a:solidFill>
                  <a:srgbClr val="FF0000"/>
                </a:solidFill>
              </a:rPr>
              <a:t>content, process, </a:t>
            </a:r>
            <a:r>
              <a:rPr lang="en-US" altLang="en-US" sz="2000" b="1"/>
              <a:t>and</a:t>
            </a:r>
            <a:r>
              <a:rPr lang="en-US" altLang="en-US" sz="2000" b="1">
                <a:solidFill>
                  <a:srgbClr val="FF0000"/>
                </a:solidFill>
              </a:rPr>
              <a:t> product</a:t>
            </a:r>
            <a:r>
              <a:rPr lang="en-US" altLang="en-US" sz="2000"/>
              <a:t> in response to student </a:t>
            </a:r>
            <a:r>
              <a:rPr lang="en-US" altLang="en-US" sz="2000" b="1">
                <a:solidFill>
                  <a:srgbClr val="FF0000"/>
                </a:solidFill>
              </a:rPr>
              <a:t>readiness, interests</a:t>
            </a:r>
            <a:r>
              <a:rPr lang="en-US" altLang="en-US" sz="2000"/>
              <a:t>, and </a:t>
            </a:r>
            <a:r>
              <a:rPr lang="en-US" altLang="en-US" sz="2000" b="1">
                <a:solidFill>
                  <a:srgbClr val="FF0000"/>
                </a:solidFill>
              </a:rPr>
              <a:t>learning profile</a:t>
            </a:r>
            <a:r>
              <a:rPr lang="en-US" altLang="en-US" sz="2000" b="1"/>
              <a:t>.</a:t>
            </a:r>
          </a:p>
          <a:p>
            <a:pPr eaLnBrk="1" hangingPunct="1">
              <a:lnSpc>
                <a:spcPct val="80000"/>
              </a:lnSpc>
              <a:buFontTx/>
              <a:buNone/>
            </a:pPr>
            <a:endParaRPr lang="en-US" altLang="en-US" sz="2000" b="1">
              <a:solidFill>
                <a:srgbClr val="FF0000"/>
              </a:solidFill>
            </a:endParaRPr>
          </a:p>
          <a:p>
            <a:pPr eaLnBrk="1" hangingPunct="1">
              <a:lnSpc>
                <a:spcPct val="80000"/>
              </a:lnSpc>
            </a:pPr>
            <a:r>
              <a:rPr lang="en-US" altLang="en-US" sz="2000"/>
              <a:t>All students participate in </a:t>
            </a:r>
            <a:r>
              <a:rPr lang="en-US" altLang="en-US" sz="2000" b="1">
                <a:solidFill>
                  <a:srgbClr val="FF0000"/>
                </a:solidFill>
              </a:rPr>
              <a:t>respectful work</a:t>
            </a:r>
            <a:r>
              <a:rPr lang="en-US" altLang="en-US" sz="2000">
                <a:solidFill>
                  <a:srgbClr val="FF0000"/>
                </a:solidFill>
              </a:rPr>
              <a:t>.</a:t>
            </a:r>
          </a:p>
          <a:p>
            <a:pPr eaLnBrk="1" hangingPunct="1">
              <a:lnSpc>
                <a:spcPct val="80000"/>
              </a:lnSpc>
              <a:buFontTx/>
              <a:buNone/>
            </a:pPr>
            <a:endParaRPr lang="en-US" altLang="en-US" sz="2000"/>
          </a:p>
          <a:p>
            <a:pPr eaLnBrk="1" hangingPunct="1">
              <a:lnSpc>
                <a:spcPct val="80000"/>
              </a:lnSpc>
            </a:pPr>
            <a:r>
              <a:rPr lang="en-US" altLang="en-US" sz="2000"/>
              <a:t>Students and teachers are </a:t>
            </a:r>
            <a:r>
              <a:rPr lang="en-US" altLang="en-US" sz="2000" b="1">
                <a:solidFill>
                  <a:srgbClr val="FF0000"/>
                </a:solidFill>
              </a:rPr>
              <a:t>collaborators</a:t>
            </a:r>
            <a:r>
              <a:rPr lang="en-US" altLang="en-US" sz="2000"/>
              <a:t> in learning.</a:t>
            </a:r>
          </a:p>
          <a:p>
            <a:pPr eaLnBrk="1" hangingPunct="1">
              <a:lnSpc>
                <a:spcPct val="80000"/>
              </a:lnSpc>
              <a:buFontTx/>
              <a:buNone/>
            </a:pPr>
            <a:endParaRPr lang="en-US" altLang="en-US" sz="2000"/>
          </a:p>
          <a:p>
            <a:pPr eaLnBrk="1" hangingPunct="1">
              <a:lnSpc>
                <a:spcPct val="80000"/>
              </a:lnSpc>
            </a:pPr>
            <a:r>
              <a:rPr lang="en-US" altLang="en-US" sz="2000"/>
              <a:t>Goals of a differentiated classroom are </a:t>
            </a:r>
            <a:r>
              <a:rPr lang="en-US" altLang="en-US" sz="2000" b="1">
                <a:solidFill>
                  <a:srgbClr val="FF0000"/>
                </a:solidFill>
              </a:rPr>
              <a:t>maximum growth</a:t>
            </a:r>
            <a:r>
              <a:rPr lang="en-US" altLang="en-US" sz="2000"/>
              <a:t> and </a:t>
            </a:r>
            <a:r>
              <a:rPr lang="en-US" altLang="en-US" sz="2000" b="1">
                <a:solidFill>
                  <a:srgbClr val="FF0000"/>
                </a:solidFill>
              </a:rPr>
              <a:t>individual success</a:t>
            </a:r>
            <a:r>
              <a:rPr lang="en-US" altLang="en-US" sz="2000">
                <a:solidFill>
                  <a:srgbClr val="FF0000"/>
                </a:solidFill>
              </a:rPr>
              <a:t>.</a:t>
            </a:r>
          </a:p>
          <a:p>
            <a:pPr eaLnBrk="1" hangingPunct="1">
              <a:lnSpc>
                <a:spcPct val="80000"/>
              </a:lnSpc>
              <a:buFontTx/>
              <a:buNone/>
            </a:pPr>
            <a:endParaRPr lang="en-US" altLang="en-US" sz="2000"/>
          </a:p>
          <a:p>
            <a:pPr eaLnBrk="1" hangingPunct="1">
              <a:lnSpc>
                <a:spcPct val="80000"/>
              </a:lnSpc>
            </a:pPr>
            <a:r>
              <a:rPr lang="en-US" altLang="en-US" sz="2000" b="1">
                <a:solidFill>
                  <a:srgbClr val="FF0000"/>
                </a:solidFill>
              </a:rPr>
              <a:t>Flexibility</a:t>
            </a:r>
            <a:r>
              <a:rPr lang="en-US" altLang="en-US" sz="2000"/>
              <a:t> is the hallmark of a differentiated classroom.</a:t>
            </a:r>
          </a:p>
        </p:txBody>
      </p:sp>
      <p:sp>
        <p:nvSpPr>
          <p:cNvPr id="4100" name="Text Box 4"/>
          <p:cNvSpPr txBox="1">
            <a:spLocks noChangeArrowheads="1"/>
          </p:cNvSpPr>
          <p:nvPr/>
        </p:nvSpPr>
        <p:spPr bwMode="auto">
          <a:xfrm>
            <a:off x="1295400" y="6384925"/>
            <a:ext cx="6629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000" u="sng">
                <a:latin typeface="Arial" charset="0"/>
              </a:rPr>
              <a:t>Source</a:t>
            </a:r>
            <a:r>
              <a:rPr lang="en-US" altLang="en-US" sz="1000">
                <a:latin typeface="Arial" charset="0"/>
              </a:rPr>
              <a:t>: Tomlinson, C. (2000). </a:t>
            </a:r>
            <a:r>
              <a:rPr lang="en-US" altLang="en-US" sz="1000" i="1">
                <a:latin typeface="Arial" charset="0"/>
              </a:rPr>
              <a:t>Differentiating Instruction for Academic Diversity. </a:t>
            </a:r>
            <a:r>
              <a:rPr lang="en-US" altLang="en-US" sz="1000">
                <a:latin typeface="Arial" charset="0"/>
              </a:rPr>
              <a:t>San Antonio, TX: ASCD</a:t>
            </a:r>
            <a:endParaRPr lang="en-US" altLang="en-US" sz="1000" u="sng">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152400"/>
            <a:ext cx="5253038" cy="792163"/>
          </a:xfrm>
        </p:spPr>
        <p:txBody>
          <a:bodyPr/>
          <a:lstStyle/>
          <a:p>
            <a:pPr eaLnBrk="1" hangingPunct="1"/>
            <a:r>
              <a:rPr lang="en-US" altLang="en-US" sz="1200" b="1" i="1"/>
              <a:t>(Remember, don’t overgeneralize. There’s great diversity in all groups!!!)</a:t>
            </a:r>
          </a:p>
        </p:txBody>
      </p:sp>
      <p:sp>
        <p:nvSpPr>
          <p:cNvPr id="31747" name="Rectangle 3"/>
          <p:cNvSpPr>
            <a:spLocks noGrp="1" noChangeArrowheads="1"/>
          </p:cNvSpPr>
          <p:nvPr>
            <p:ph type="body" sz="half" idx="1"/>
          </p:nvPr>
        </p:nvSpPr>
        <p:spPr>
          <a:xfrm>
            <a:off x="457200" y="762000"/>
            <a:ext cx="4038600" cy="5943600"/>
          </a:xfrm>
          <a:ln w="19050" cap="flat">
            <a:solidFill>
              <a:schemeClr val="tx1"/>
            </a:solidFill>
            <a:prstDash val="sysDot"/>
            <a:miter lim="800000"/>
            <a:headEnd/>
            <a:tailEnd/>
          </a:ln>
        </p:spPr>
        <p:txBody>
          <a:bodyPr/>
          <a:lstStyle/>
          <a:p>
            <a:pPr algn="ctr" eaLnBrk="1" hangingPunct="1">
              <a:lnSpc>
                <a:spcPct val="80000"/>
              </a:lnSpc>
              <a:buFontTx/>
              <a:buNone/>
            </a:pPr>
            <a:r>
              <a:rPr lang="en-US" altLang="en-US" sz="1800" b="1" i="1" u="sng"/>
              <a:t>Second Language Learners</a:t>
            </a:r>
          </a:p>
          <a:p>
            <a:pPr eaLnBrk="1" hangingPunct="1">
              <a:lnSpc>
                <a:spcPct val="80000"/>
              </a:lnSpc>
            </a:pPr>
            <a:endParaRPr lang="en-US" altLang="en-US" sz="1600"/>
          </a:p>
          <a:p>
            <a:pPr eaLnBrk="1" hangingPunct="1">
              <a:lnSpc>
                <a:spcPct val="80000"/>
              </a:lnSpc>
            </a:pPr>
            <a:r>
              <a:rPr lang="en-US" altLang="en-US" sz="1700"/>
              <a:t>Link classroom &amp; ESL resource work.</a:t>
            </a:r>
          </a:p>
          <a:p>
            <a:pPr eaLnBrk="1" hangingPunct="1">
              <a:lnSpc>
                <a:spcPct val="80000"/>
              </a:lnSpc>
            </a:pPr>
            <a:endParaRPr lang="en-US" altLang="en-US" sz="1700"/>
          </a:p>
          <a:p>
            <a:pPr eaLnBrk="1" hangingPunct="1">
              <a:lnSpc>
                <a:spcPct val="80000"/>
              </a:lnSpc>
            </a:pPr>
            <a:r>
              <a:rPr lang="en-US" altLang="en-US" sz="1700"/>
              <a:t>Ensure that the student has useful tasks at all times andis accountable for them (listening/reading with tapes, writing, translating, vocabulary practice).</a:t>
            </a:r>
          </a:p>
          <a:p>
            <a:pPr eaLnBrk="1" hangingPunct="1">
              <a:lnSpc>
                <a:spcPct val="80000"/>
              </a:lnSpc>
            </a:pPr>
            <a:endParaRPr lang="en-US" altLang="en-US" sz="1700"/>
          </a:p>
          <a:p>
            <a:pPr eaLnBrk="1" hangingPunct="1">
              <a:lnSpc>
                <a:spcPct val="80000"/>
              </a:lnSpc>
            </a:pPr>
            <a:r>
              <a:rPr lang="en-US" altLang="en-US" sz="1700"/>
              <a:t>Don’t let the student sit idle and isolated.</a:t>
            </a:r>
          </a:p>
          <a:p>
            <a:pPr eaLnBrk="1" hangingPunct="1">
              <a:lnSpc>
                <a:spcPct val="80000"/>
              </a:lnSpc>
            </a:pPr>
            <a:endParaRPr lang="en-US" altLang="en-US" sz="1700"/>
          </a:p>
          <a:p>
            <a:pPr eaLnBrk="1" hangingPunct="1">
              <a:lnSpc>
                <a:spcPct val="80000"/>
              </a:lnSpc>
            </a:pPr>
            <a:r>
              <a:rPr lang="en-US" altLang="en-US" sz="1700"/>
              <a:t>Use students who can bridge the two languages.</a:t>
            </a:r>
          </a:p>
          <a:p>
            <a:pPr eaLnBrk="1" hangingPunct="1">
              <a:lnSpc>
                <a:spcPct val="80000"/>
              </a:lnSpc>
            </a:pPr>
            <a:endParaRPr lang="en-US" altLang="en-US" sz="1700"/>
          </a:p>
          <a:p>
            <a:pPr eaLnBrk="1" hangingPunct="1">
              <a:lnSpc>
                <a:spcPct val="80000"/>
              </a:lnSpc>
            </a:pPr>
            <a:r>
              <a:rPr lang="en-US" altLang="en-US" sz="1700"/>
              <a:t>Plam specific ways each day to involve the student in coversation &amp; contribution.</a:t>
            </a:r>
          </a:p>
          <a:p>
            <a:pPr eaLnBrk="1" hangingPunct="1">
              <a:lnSpc>
                <a:spcPct val="80000"/>
              </a:lnSpc>
            </a:pPr>
            <a:endParaRPr lang="en-US" altLang="en-US" sz="1700"/>
          </a:p>
          <a:p>
            <a:pPr eaLnBrk="1" hangingPunct="1">
              <a:lnSpc>
                <a:spcPct val="80000"/>
              </a:lnSpc>
            </a:pPr>
            <a:r>
              <a:rPr lang="en-US" altLang="en-US" sz="1700"/>
              <a:t>Chart growth vs. only comparison</a:t>
            </a:r>
          </a:p>
          <a:p>
            <a:pPr eaLnBrk="1" hangingPunct="1">
              <a:lnSpc>
                <a:spcPct val="80000"/>
              </a:lnSpc>
            </a:pPr>
            <a:endParaRPr lang="en-US" altLang="en-US" sz="1700"/>
          </a:p>
          <a:p>
            <a:pPr eaLnBrk="1" hangingPunct="1">
              <a:lnSpc>
                <a:spcPct val="80000"/>
              </a:lnSpc>
            </a:pPr>
            <a:r>
              <a:rPr lang="en-US" altLang="en-US" sz="1700"/>
              <a:t>Use small groups for teaching next-step skills.</a:t>
            </a:r>
          </a:p>
        </p:txBody>
      </p:sp>
      <p:sp>
        <p:nvSpPr>
          <p:cNvPr id="31748" name="Rectangle 4"/>
          <p:cNvSpPr>
            <a:spLocks noGrp="1" noChangeArrowheads="1"/>
          </p:cNvSpPr>
          <p:nvPr>
            <p:ph type="body" sz="half" idx="2"/>
          </p:nvPr>
        </p:nvSpPr>
        <p:spPr>
          <a:xfrm>
            <a:off x="4648200" y="762000"/>
            <a:ext cx="4038600" cy="5943600"/>
          </a:xfrm>
          <a:ln w="19050" cap="flat">
            <a:solidFill>
              <a:schemeClr val="tx1"/>
            </a:solidFill>
            <a:prstDash val="sysDot"/>
            <a:miter lim="800000"/>
            <a:headEnd/>
            <a:tailEnd/>
          </a:ln>
        </p:spPr>
        <p:txBody>
          <a:bodyPr/>
          <a:lstStyle/>
          <a:p>
            <a:pPr algn="ctr" eaLnBrk="1" hangingPunct="1">
              <a:lnSpc>
                <a:spcPct val="80000"/>
              </a:lnSpc>
              <a:buFontTx/>
              <a:buNone/>
            </a:pPr>
            <a:r>
              <a:rPr lang="en-US" altLang="en-US" sz="1800" b="1" i="1" u="sng"/>
              <a:t>Culturally Diverse Learners</a:t>
            </a:r>
          </a:p>
          <a:p>
            <a:pPr eaLnBrk="1" hangingPunct="1">
              <a:lnSpc>
                <a:spcPct val="80000"/>
              </a:lnSpc>
            </a:pPr>
            <a:endParaRPr lang="en-US" altLang="en-US" sz="1800"/>
          </a:p>
          <a:p>
            <a:pPr eaLnBrk="1" hangingPunct="1">
              <a:lnSpc>
                <a:spcPct val="80000"/>
              </a:lnSpc>
            </a:pPr>
            <a:r>
              <a:rPr lang="en-US" altLang="en-US" sz="1800"/>
              <a:t>Help build peer-support systems.</a:t>
            </a:r>
          </a:p>
          <a:p>
            <a:pPr eaLnBrk="1" hangingPunct="1">
              <a:lnSpc>
                <a:spcPct val="80000"/>
              </a:lnSpc>
            </a:pPr>
            <a:endParaRPr lang="en-US" altLang="en-US" sz="1800"/>
          </a:p>
          <a:p>
            <a:pPr eaLnBrk="1" hangingPunct="1">
              <a:lnSpc>
                <a:spcPct val="80000"/>
              </a:lnSpc>
            </a:pPr>
            <a:r>
              <a:rPr lang="en-US" altLang="en-US" sz="1800"/>
              <a:t>Be sure you offer varied working arrangements and modes of expression.</a:t>
            </a:r>
          </a:p>
          <a:p>
            <a:pPr eaLnBrk="1" hangingPunct="1">
              <a:lnSpc>
                <a:spcPct val="80000"/>
              </a:lnSpc>
            </a:pPr>
            <a:endParaRPr lang="en-US" altLang="en-US" sz="1800"/>
          </a:p>
          <a:p>
            <a:pPr eaLnBrk="1" hangingPunct="1">
              <a:lnSpc>
                <a:spcPct val="80000"/>
              </a:lnSpc>
            </a:pPr>
            <a:r>
              <a:rPr lang="en-US" altLang="en-US" sz="1800"/>
              <a:t>Invest time in the student in ways that communicate your berlief in his/her success.</a:t>
            </a:r>
          </a:p>
          <a:p>
            <a:pPr eaLnBrk="1" hangingPunct="1">
              <a:lnSpc>
                <a:spcPct val="80000"/>
              </a:lnSpc>
            </a:pPr>
            <a:endParaRPr lang="en-US" altLang="en-US" sz="1800"/>
          </a:p>
          <a:p>
            <a:pPr eaLnBrk="1" hangingPunct="1">
              <a:lnSpc>
                <a:spcPct val="80000"/>
              </a:lnSpc>
            </a:pPr>
            <a:r>
              <a:rPr lang="en-US" altLang="en-US" sz="1800"/>
              <a:t>Help the student develop “school skills” that may be weak.</a:t>
            </a:r>
          </a:p>
          <a:p>
            <a:pPr eaLnBrk="1" hangingPunct="1">
              <a:lnSpc>
                <a:spcPct val="80000"/>
              </a:lnSpc>
            </a:pPr>
            <a:endParaRPr lang="en-US" altLang="en-US" sz="1800"/>
          </a:p>
          <a:p>
            <a:pPr eaLnBrk="1" hangingPunct="1">
              <a:lnSpc>
                <a:spcPct val="80000"/>
              </a:lnSpc>
            </a:pPr>
            <a:r>
              <a:rPr lang="en-US" altLang="en-US" sz="1800"/>
              <a:t>Teach from whole to part.</a:t>
            </a:r>
          </a:p>
          <a:p>
            <a:pPr eaLnBrk="1" hangingPunct="1">
              <a:lnSpc>
                <a:spcPct val="80000"/>
              </a:lnSpc>
            </a:pPr>
            <a:endParaRPr lang="en-US" altLang="en-US" sz="1800"/>
          </a:p>
          <a:p>
            <a:pPr eaLnBrk="1" hangingPunct="1">
              <a:lnSpc>
                <a:spcPct val="80000"/>
              </a:lnSpc>
            </a:pPr>
            <a:r>
              <a:rPr lang="en-US" altLang="en-US" sz="1800"/>
              <a:t>Be clear about expectations and that students both understand and know how to achieve them.  Don’t let work slide.</a:t>
            </a:r>
          </a:p>
          <a:p>
            <a:pPr eaLnBrk="1" hangingPunct="1">
              <a:lnSpc>
                <a:spcPct val="80000"/>
              </a:lnSpc>
            </a:pPr>
            <a:endParaRPr lang="en-US" altLang="en-US" sz="1800"/>
          </a:p>
          <a:p>
            <a:pPr eaLnBrk="1" hangingPunct="1">
              <a:lnSpc>
                <a:spcPct val="80000"/>
              </a:lnSpc>
            </a:pPr>
            <a:r>
              <a:rPr lang="en-US" altLang="en-US" sz="1800"/>
              <a:t>Emphasize contextualized learning.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152400"/>
            <a:ext cx="6934200" cy="1219200"/>
          </a:xfrm>
        </p:spPr>
        <p:txBody>
          <a:bodyPr/>
          <a:lstStyle/>
          <a:p>
            <a:pPr eaLnBrk="1" hangingPunct="1"/>
            <a:r>
              <a:rPr lang="en-US" altLang="en-US" sz="4000" b="1" u="sng"/>
              <a:t>THINKING ABOUT </a:t>
            </a:r>
            <a:br>
              <a:rPr lang="en-US" altLang="en-US" sz="4000" b="1" u="sng"/>
            </a:br>
            <a:r>
              <a:rPr lang="en-US" altLang="en-US" sz="4000" b="1" u="sng"/>
              <a:t>ON-GOING ASSESSMENT</a:t>
            </a:r>
          </a:p>
        </p:txBody>
      </p:sp>
      <p:sp>
        <p:nvSpPr>
          <p:cNvPr id="32771" name="Rectangle 3"/>
          <p:cNvSpPr>
            <a:spLocks noGrp="1" noChangeArrowheads="1"/>
          </p:cNvSpPr>
          <p:nvPr>
            <p:ph type="body" sz="half" idx="1"/>
          </p:nvPr>
        </p:nvSpPr>
        <p:spPr>
          <a:xfrm>
            <a:off x="457200" y="1524000"/>
            <a:ext cx="4038600" cy="5105400"/>
          </a:xfrm>
          <a:ln w="57150">
            <a:solidFill>
              <a:srgbClr val="FF5050"/>
            </a:solidFill>
            <a:miter lim="800000"/>
            <a:headEnd/>
            <a:tailEnd/>
          </a:ln>
        </p:spPr>
        <p:txBody>
          <a:bodyPr/>
          <a:lstStyle/>
          <a:p>
            <a:pPr marL="533400" indent="-533400" algn="ctr" eaLnBrk="1" hangingPunct="1">
              <a:lnSpc>
                <a:spcPct val="80000"/>
              </a:lnSpc>
              <a:buFontTx/>
              <a:buNone/>
            </a:pPr>
            <a:r>
              <a:rPr lang="en-US" altLang="en-US" sz="2400"/>
              <a:t>STUDENT DATA SOURCES</a:t>
            </a:r>
          </a:p>
          <a:p>
            <a:pPr marL="533400" indent="-533400" eaLnBrk="1" hangingPunct="1">
              <a:lnSpc>
                <a:spcPct val="80000"/>
              </a:lnSpc>
              <a:buFontTx/>
              <a:buAutoNum type="arabicPeriod"/>
            </a:pPr>
            <a:r>
              <a:rPr lang="en-US" altLang="en-US" sz="2400"/>
              <a:t>Journal entry</a:t>
            </a:r>
          </a:p>
          <a:p>
            <a:pPr marL="533400" indent="-533400" eaLnBrk="1" hangingPunct="1">
              <a:lnSpc>
                <a:spcPct val="80000"/>
              </a:lnSpc>
              <a:buFontTx/>
              <a:buAutoNum type="arabicPeriod"/>
            </a:pPr>
            <a:r>
              <a:rPr lang="en-US" altLang="en-US" sz="2400" u="sng"/>
              <a:t>Short</a:t>
            </a:r>
            <a:r>
              <a:rPr lang="en-US" altLang="en-US" sz="2400"/>
              <a:t> answer test</a:t>
            </a:r>
          </a:p>
          <a:p>
            <a:pPr marL="533400" indent="-533400" eaLnBrk="1" hangingPunct="1">
              <a:lnSpc>
                <a:spcPct val="80000"/>
              </a:lnSpc>
              <a:buFontTx/>
              <a:buAutoNum type="arabicPeriod"/>
            </a:pPr>
            <a:r>
              <a:rPr lang="en-US" altLang="en-US" sz="2400"/>
              <a:t>Open response test</a:t>
            </a:r>
          </a:p>
          <a:p>
            <a:pPr marL="533400" indent="-533400" eaLnBrk="1" hangingPunct="1">
              <a:lnSpc>
                <a:spcPct val="80000"/>
              </a:lnSpc>
              <a:buFontTx/>
              <a:buAutoNum type="arabicPeriod"/>
            </a:pPr>
            <a:r>
              <a:rPr lang="en-US" altLang="en-US" sz="2400"/>
              <a:t>Home learning</a:t>
            </a:r>
          </a:p>
          <a:p>
            <a:pPr marL="533400" indent="-533400" eaLnBrk="1" hangingPunct="1">
              <a:lnSpc>
                <a:spcPct val="80000"/>
              </a:lnSpc>
              <a:buFontTx/>
              <a:buAutoNum type="arabicPeriod"/>
            </a:pPr>
            <a:r>
              <a:rPr lang="en-US" altLang="en-US" sz="2400"/>
              <a:t>Notebook</a:t>
            </a:r>
          </a:p>
          <a:p>
            <a:pPr marL="533400" indent="-533400" eaLnBrk="1" hangingPunct="1">
              <a:lnSpc>
                <a:spcPct val="80000"/>
              </a:lnSpc>
              <a:buFontTx/>
              <a:buAutoNum type="arabicPeriod"/>
            </a:pPr>
            <a:r>
              <a:rPr lang="en-US" altLang="en-US" sz="2400"/>
              <a:t>Oral response</a:t>
            </a:r>
          </a:p>
          <a:p>
            <a:pPr marL="533400" indent="-533400" eaLnBrk="1" hangingPunct="1">
              <a:lnSpc>
                <a:spcPct val="80000"/>
              </a:lnSpc>
              <a:buFontTx/>
              <a:buAutoNum type="arabicPeriod"/>
            </a:pPr>
            <a:r>
              <a:rPr lang="en-US" altLang="en-US" sz="2400"/>
              <a:t>Portfolio entry</a:t>
            </a:r>
          </a:p>
          <a:p>
            <a:pPr marL="533400" indent="-533400" eaLnBrk="1" hangingPunct="1">
              <a:lnSpc>
                <a:spcPct val="80000"/>
              </a:lnSpc>
              <a:buFontTx/>
              <a:buAutoNum type="arabicPeriod"/>
            </a:pPr>
            <a:r>
              <a:rPr lang="en-US" altLang="en-US" sz="2400"/>
              <a:t>Exhibition</a:t>
            </a:r>
          </a:p>
          <a:p>
            <a:pPr marL="533400" indent="-533400" eaLnBrk="1" hangingPunct="1">
              <a:lnSpc>
                <a:spcPct val="80000"/>
              </a:lnSpc>
              <a:buFontTx/>
              <a:buAutoNum type="arabicPeriod"/>
            </a:pPr>
            <a:r>
              <a:rPr lang="en-US" altLang="en-US" sz="2400"/>
              <a:t>Culminating product</a:t>
            </a:r>
          </a:p>
          <a:p>
            <a:pPr marL="533400" indent="-533400" eaLnBrk="1" hangingPunct="1">
              <a:lnSpc>
                <a:spcPct val="80000"/>
              </a:lnSpc>
              <a:buFontTx/>
              <a:buAutoNum type="arabicPeriod"/>
            </a:pPr>
            <a:r>
              <a:rPr lang="en-US" altLang="en-US" sz="2400"/>
              <a:t>Question writing</a:t>
            </a:r>
          </a:p>
          <a:p>
            <a:pPr marL="533400" indent="-533400" eaLnBrk="1" hangingPunct="1">
              <a:lnSpc>
                <a:spcPct val="80000"/>
              </a:lnSpc>
              <a:buFontTx/>
              <a:buAutoNum type="arabicPeriod"/>
            </a:pPr>
            <a:r>
              <a:rPr lang="en-US" altLang="en-US" sz="2400"/>
              <a:t>Problem solving</a:t>
            </a:r>
          </a:p>
        </p:txBody>
      </p:sp>
      <p:sp>
        <p:nvSpPr>
          <p:cNvPr id="32772" name="Rectangle 4"/>
          <p:cNvSpPr>
            <a:spLocks noGrp="1" noChangeArrowheads="1"/>
          </p:cNvSpPr>
          <p:nvPr>
            <p:ph type="body" sz="half" idx="2"/>
          </p:nvPr>
        </p:nvSpPr>
        <p:spPr>
          <a:xfrm>
            <a:off x="4648200" y="1524000"/>
            <a:ext cx="4038600" cy="5105400"/>
          </a:xfrm>
          <a:ln w="57150">
            <a:solidFill>
              <a:srgbClr val="FF5050"/>
            </a:solidFill>
            <a:miter lim="800000"/>
            <a:headEnd/>
            <a:tailEnd/>
          </a:ln>
        </p:spPr>
        <p:txBody>
          <a:bodyPr/>
          <a:lstStyle/>
          <a:p>
            <a:pPr marL="457200" indent="-457200" algn="ctr" eaLnBrk="1" hangingPunct="1">
              <a:lnSpc>
                <a:spcPct val="80000"/>
              </a:lnSpc>
              <a:buFontTx/>
              <a:buNone/>
            </a:pPr>
            <a:r>
              <a:rPr lang="en-US" altLang="en-US" sz="2400"/>
              <a:t>TEACHER DATA MECHANISMS</a:t>
            </a:r>
          </a:p>
          <a:p>
            <a:pPr marL="457200" indent="-457200" eaLnBrk="1" hangingPunct="1">
              <a:lnSpc>
                <a:spcPct val="80000"/>
              </a:lnSpc>
              <a:buFontTx/>
              <a:buAutoNum type="arabicPeriod"/>
            </a:pPr>
            <a:r>
              <a:rPr lang="en-US" altLang="en-US" sz="2400"/>
              <a:t>Anecdotal records</a:t>
            </a:r>
          </a:p>
          <a:p>
            <a:pPr marL="457200" indent="-457200" eaLnBrk="1" hangingPunct="1">
              <a:lnSpc>
                <a:spcPct val="80000"/>
              </a:lnSpc>
              <a:buFontTx/>
              <a:buAutoNum type="arabicPeriod"/>
            </a:pPr>
            <a:r>
              <a:rPr lang="en-US" altLang="en-US" sz="2400"/>
              <a:t>Observation by checklist</a:t>
            </a:r>
          </a:p>
          <a:p>
            <a:pPr marL="457200" indent="-457200" eaLnBrk="1" hangingPunct="1">
              <a:lnSpc>
                <a:spcPct val="80000"/>
              </a:lnSpc>
              <a:buFontTx/>
              <a:buAutoNum type="arabicPeriod"/>
            </a:pPr>
            <a:r>
              <a:rPr lang="en-US" altLang="en-US" sz="2400"/>
              <a:t>Skills checklist</a:t>
            </a:r>
          </a:p>
          <a:p>
            <a:pPr marL="457200" indent="-457200" eaLnBrk="1" hangingPunct="1">
              <a:lnSpc>
                <a:spcPct val="80000"/>
              </a:lnSpc>
              <a:buFontTx/>
              <a:buAutoNum type="arabicPeriod"/>
            </a:pPr>
            <a:r>
              <a:rPr lang="en-US" altLang="en-US" sz="2400"/>
              <a:t>Class discussion</a:t>
            </a:r>
          </a:p>
          <a:p>
            <a:pPr marL="457200" indent="-457200" eaLnBrk="1" hangingPunct="1">
              <a:lnSpc>
                <a:spcPct val="80000"/>
              </a:lnSpc>
              <a:buFontTx/>
              <a:buAutoNum type="arabicPeriod"/>
            </a:pPr>
            <a:r>
              <a:rPr lang="en-US" altLang="en-US" sz="2400"/>
              <a:t>Small group interaction</a:t>
            </a:r>
          </a:p>
          <a:p>
            <a:pPr marL="457200" indent="-457200" eaLnBrk="1" hangingPunct="1">
              <a:lnSpc>
                <a:spcPct val="80000"/>
              </a:lnSpc>
              <a:buFontTx/>
              <a:buAutoNum type="arabicPeriod"/>
            </a:pPr>
            <a:r>
              <a:rPr lang="en-US" altLang="en-US" sz="2400"/>
              <a:t>Teacher – student conference</a:t>
            </a:r>
          </a:p>
          <a:p>
            <a:pPr marL="457200" indent="-457200" eaLnBrk="1" hangingPunct="1">
              <a:lnSpc>
                <a:spcPct val="80000"/>
              </a:lnSpc>
              <a:buFontTx/>
              <a:buAutoNum type="arabicPeriod"/>
            </a:pPr>
            <a:r>
              <a:rPr lang="en-US" altLang="en-US" sz="2400"/>
              <a:t>Assessment stations</a:t>
            </a:r>
          </a:p>
          <a:p>
            <a:pPr marL="457200" indent="-457200" eaLnBrk="1" hangingPunct="1">
              <a:lnSpc>
                <a:spcPct val="80000"/>
              </a:lnSpc>
              <a:buFontTx/>
              <a:buAutoNum type="arabicPeriod"/>
            </a:pPr>
            <a:r>
              <a:rPr lang="en-US" altLang="en-US" sz="2400"/>
              <a:t>Exit cards</a:t>
            </a:r>
          </a:p>
          <a:p>
            <a:pPr marL="457200" indent="-457200" eaLnBrk="1" hangingPunct="1">
              <a:lnSpc>
                <a:spcPct val="80000"/>
              </a:lnSpc>
              <a:buFontTx/>
              <a:buAutoNum type="arabicPeriod"/>
            </a:pPr>
            <a:r>
              <a:rPr lang="en-US" altLang="en-US" sz="2400"/>
              <a:t>Problem posing</a:t>
            </a:r>
          </a:p>
          <a:p>
            <a:pPr marL="457200" indent="-457200" eaLnBrk="1" hangingPunct="1">
              <a:lnSpc>
                <a:spcPct val="80000"/>
              </a:lnSpc>
              <a:buFontTx/>
              <a:buAutoNum type="arabicPeriod"/>
            </a:pPr>
            <a:r>
              <a:rPr lang="en-US" altLang="en-US" sz="2400"/>
              <a:t>Performance tasks and rubrics </a:t>
            </a:r>
          </a:p>
          <a:p>
            <a:pPr marL="457200" indent="-457200" algn="ctr" eaLnBrk="1" hangingPunct="1">
              <a:lnSpc>
                <a:spcPct val="80000"/>
              </a:lnSpc>
              <a:buFontTx/>
              <a:buNone/>
            </a:pPr>
            <a:endParaRPr lang="en-US" altLang="en-US" sz="2400"/>
          </a:p>
        </p:txBody>
      </p:sp>
      <p:sp>
        <p:nvSpPr>
          <p:cNvPr id="32773" name="Line 5"/>
          <p:cNvSpPr>
            <a:spLocks noChangeShapeType="1"/>
          </p:cNvSpPr>
          <p:nvPr/>
        </p:nvSpPr>
        <p:spPr bwMode="auto">
          <a:xfrm>
            <a:off x="2362200" y="762000"/>
            <a:ext cx="4419600" cy="0"/>
          </a:xfrm>
          <a:prstGeom prst="line">
            <a:avLst/>
          </a:prstGeom>
          <a:noFill/>
          <a:ln w="28575">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6"/>
          <p:cNvSpPr>
            <a:spLocks noChangeShapeType="1"/>
          </p:cNvSpPr>
          <p:nvPr/>
        </p:nvSpPr>
        <p:spPr bwMode="auto">
          <a:xfrm>
            <a:off x="1447800" y="1371600"/>
            <a:ext cx="6248400" cy="0"/>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FDA1DC"/>
          </a:solidFill>
          <a:ln w="76200">
            <a:solidFill>
              <a:schemeClr val="accent2"/>
            </a:solidFill>
            <a:miter lim="800000"/>
            <a:headEnd/>
            <a:tailEnd/>
          </a:ln>
        </p:spPr>
        <p:txBody>
          <a:bodyPr/>
          <a:lstStyle/>
          <a:p>
            <a:pPr eaLnBrk="1" hangingPunct="1"/>
            <a:r>
              <a:rPr lang="en-US" altLang="en-US"/>
              <a:t>Learner Profile Card</a:t>
            </a:r>
          </a:p>
        </p:txBody>
      </p:sp>
      <p:sp>
        <p:nvSpPr>
          <p:cNvPr id="33795" name="Rectangle 3"/>
          <p:cNvSpPr>
            <a:spLocks noChangeArrowheads="1"/>
          </p:cNvSpPr>
          <p:nvPr/>
        </p:nvSpPr>
        <p:spPr bwMode="auto">
          <a:xfrm>
            <a:off x="1314450" y="2230438"/>
            <a:ext cx="6400800" cy="3276600"/>
          </a:xfrm>
          <a:prstGeom prst="rect">
            <a:avLst/>
          </a:prstGeom>
          <a:solidFill>
            <a:srgbClr val="FFFF99"/>
          </a:solidFill>
          <a:ln w="76200">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endParaRPr lang="en-US" altLang="en-US" sz="1800">
              <a:latin typeface="Arial" charset="0"/>
            </a:endParaRPr>
          </a:p>
        </p:txBody>
      </p:sp>
      <p:sp>
        <p:nvSpPr>
          <p:cNvPr id="33796" name="Text Box 4"/>
          <p:cNvSpPr txBox="1">
            <a:spLocks noChangeArrowheads="1"/>
          </p:cNvSpPr>
          <p:nvPr/>
        </p:nvSpPr>
        <p:spPr bwMode="auto">
          <a:xfrm>
            <a:off x="1295400" y="2743200"/>
            <a:ext cx="3276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800">
                <a:solidFill>
                  <a:srgbClr val="003300"/>
                </a:solidFill>
                <a:latin typeface="Arial" charset="0"/>
              </a:rPr>
              <a:t>Auditory, Visual, Kinesthetic</a:t>
            </a:r>
          </a:p>
          <a:p>
            <a:pPr eaLnBrk="1" hangingPunct="1">
              <a:spcBef>
                <a:spcPct val="50000"/>
              </a:spcBef>
            </a:pPr>
            <a:r>
              <a:rPr lang="en-US" altLang="en-US" sz="1800">
                <a:solidFill>
                  <a:srgbClr val="003300"/>
                </a:solidFill>
                <a:latin typeface="Arial" charset="0"/>
              </a:rPr>
              <a:t>Modality</a:t>
            </a:r>
          </a:p>
        </p:txBody>
      </p:sp>
      <p:sp>
        <p:nvSpPr>
          <p:cNvPr id="33797" name="Text Box 5"/>
          <p:cNvSpPr txBox="1">
            <a:spLocks noChangeArrowheads="1"/>
          </p:cNvSpPr>
          <p:nvPr/>
        </p:nvSpPr>
        <p:spPr bwMode="auto">
          <a:xfrm>
            <a:off x="1371600" y="4648200"/>
            <a:ext cx="3581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800">
                <a:solidFill>
                  <a:srgbClr val="000066"/>
                </a:solidFill>
                <a:latin typeface="Arial" charset="0"/>
              </a:rPr>
              <a:t>Multiple Intelligence Preference</a:t>
            </a:r>
          </a:p>
          <a:p>
            <a:pPr eaLnBrk="1" hangingPunct="1">
              <a:spcBef>
                <a:spcPct val="50000"/>
              </a:spcBef>
            </a:pPr>
            <a:r>
              <a:rPr lang="en-US" altLang="en-US" sz="1800">
                <a:solidFill>
                  <a:srgbClr val="000066"/>
                </a:solidFill>
                <a:latin typeface="Arial" charset="0"/>
              </a:rPr>
              <a:t>Gardner</a:t>
            </a:r>
          </a:p>
        </p:txBody>
      </p:sp>
      <p:sp>
        <p:nvSpPr>
          <p:cNvPr id="33798" name="Text Box 6"/>
          <p:cNvSpPr txBox="1">
            <a:spLocks noChangeArrowheads="1"/>
          </p:cNvSpPr>
          <p:nvPr/>
        </p:nvSpPr>
        <p:spPr bwMode="auto">
          <a:xfrm>
            <a:off x="5257800" y="2743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33799" name="Text Box 7"/>
          <p:cNvSpPr txBox="1">
            <a:spLocks noChangeArrowheads="1"/>
          </p:cNvSpPr>
          <p:nvPr/>
        </p:nvSpPr>
        <p:spPr bwMode="auto">
          <a:xfrm>
            <a:off x="5029200" y="2743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endParaRPr lang="en-US" altLang="en-US" sz="1800">
              <a:latin typeface="Arial" charset="0"/>
            </a:endParaRPr>
          </a:p>
        </p:txBody>
      </p:sp>
      <p:sp>
        <p:nvSpPr>
          <p:cNvPr id="33800" name="Text Box 8"/>
          <p:cNvSpPr txBox="1">
            <a:spLocks noChangeArrowheads="1"/>
          </p:cNvSpPr>
          <p:nvPr/>
        </p:nvSpPr>
        <p:spPr bwMode="auto">
          <a:xfrm>
            <a:off x="4419600" y="2743200"/>
            <a:ext cx="3200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800">
                <a:solidFill>
                  <a:srgbClr val="CC0099"/>
                </a:solidFill>
                <a:latin typeface="Arial" charset="0"/>
              </a:rPr>
              <a:t>Analytical, Creative, Practical</a:t>
            </a:r>
          </a:p>
          <a:p>
            <a:pPr eaLnBrk="1" hangingPunct="1">
              <a:spcBef>
                <a:spcPct val="50000"/>
              </a:spcBef>
            </a:pPr>
            <a:r>
              <a:rPr lang="en-US" altLang="en-US" sz="1800">
                <a:solidFill>
                  <a:srgbClr val="CC0099"/>
                </a:solidFill>
                <a:latin typeface="Arial" charset="0"/>
              </a:rPr>
              <a:t>		Sternberg</a:t>
            </a:r>
          </a:p>
        </p:txBody>
      </p:sp>
      <p:sp>
        <p:nvSpPr>
          <p:cNvPr id="33801" name="Oval 9"/>
          <p:cNvSpPr>
            <a:spLocks noChangeArrowheads="1"/>
          </p:cNvSpPr>
          <p:nvPr/>
        </p:nvSpPr>
        <p:spPr bwMode="auto">
          <a:xfrm>
            <a:off x="3200400" y="3276600"/>
            <a:ext cx="2590800" cy="1447800"/>
          </a:xfrm>
          <a:prstGeom prst="ellipse">
            <a:avLst/>
          </a:prstGeom>
          <a:gradFill rotWithShape="1">
            <a:gsLst>
              <a:gs pos="0">
                <a:schemeClr val="bg2"/>
              </a:gs>
              <a:gs pos="100000">
                <a:srgbClr val="FFFFFF"/>
              </a:gs>
            </a:gsLst>
            <a:lin ang="5400000" scaled="1"/>
          </a:gra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33802" name="Text Box 10"/>
          <p:cNvSpPr txBox="1">
            <a:spLocks noChangeArrowheads="1"/>
          </p:cNvSpPr>
          <p:nvPr/>
        </p:nvSpPr>
        <p:spPr bwMode="auto">
          <a:xfrm>
            <a:off x="3429000" y="3657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800" b="1" i="1" u="sng">
                <a:solidFill>
                  <a:srgbClr val="660066"/>
                </a:solidFill>
                <a:latin typeface="Arial" charset="0"/>
              </a:rPr>
              <a:t>Student’s Interests</a:t>
            </a:r>
          </a:p>
        </p:txBody>
      </p:sp>
      <p:sp>
        <p:nvSpPr>
          <p:cNvPr id="33803" name="Text Box 11"/>
          <p:cNvSpPr txBox="1">
            <a:spLocks noChangeArrowheads="1"/>
          </p:cNvSpPr>
          <p:nvPr/>
        </p:nvSpPr>
        <p:spPr bwMode="auto">
          <a:xfrm>
            <a:off x="6445250" y="4826000"/>
            <a:ext cx="119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800">
                <a:latin typeface="Arial" charset="0"/>
              </a:rPr>
              <a:t>Array Inventory</a:t>
            </a:r>
          </a:p>
        </p:txBody>
      </p:sp>
      <p:sp>
        <p:nvSpPr>
          <p:cNvPr id="33804" name="Rectangle 12"/>
          <p:cNvSpPr>
            <a:spLocks noChangeArrowheads="1"/>
          </p:cNvSpPr>
          <p:nvPr/>
        </p:nvSpPr>
        <p:spPr bwMode="auto">
          <a:xfrm>
            <a:off x="1343025" y="2238375"/>
            <a:ext cx="3143250" cy="381000"/>
          </a:xfrm>
          <a:prstGeom prst="rect">
            <a:avLst/>
          </a:prstGeom>
          <a:solidFill>
            <a:srgbClr val="66FFF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33805" name="Rectangle 13"/>
          <p:cNvSpPr>
            <a:spLocks noChangeArrowheads="1"/>
          </p:cNvSpPr>
          <p:nvPr/>
        </p:nvSpPr>
        <p:spPr bwMode="auto">
          <a:xfrm>
            <a:off x="4478338" y="2238375"/>
            <a:ext cx="3182937" cy="381000"/>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33806" name="Text Box 14"/>
          <p:cNvSpPr txBox="1">
            <a:spLocks noChangeArrowheads="1"/>
          </p:cNvSpPr>
          <p:nvPr/>
        </p:nvSpPr>
        <p:spPr bwMode="auto">
          <a:xfrm>
            <a:off x="3424238" y="2205038"/>
            <a:ext cx="233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a:t>Gender Stripe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Group 2"/>
          <p:cNvGraphicFramePr>
            <a:graphicFrameLocks noGrp="1"/>
          </p:cNvGraphicFramePr>
          <p:nvPr/>
        </p:nvGraphicFramePr>
        <p:xfrm>
          <a:off x="228600" y="152400"/>
          <a:ext cx="8763000" cy="6434011"/>
        </p:xfrm>
        <a:graphic>
          <a:graphicData uri="http://schemas.openxmlformats.org/drawingml/2006/table">
            <a:tbl>
              <a:tblPr/>
              <a:tblGrid>
                <a:gridCol w="4151313"/>
                <a:gridCol w="4611687"/>
              </a:tblGrid>
              <a:tr h="715963">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charset="0"/>
                        </a:rPr>
                        <a:t>Some Traits of Quality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charset="0"/>
                        </a:rPr>
                        <a:t>Curriculum &amp; Instruction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charset="0"/>
                        </a:rPr>
                        <a:t>Some Traits of Quality Differentiation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483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600" b="0" i="0" u="none" strike="noStrike" cap="none" normalizeH="0" baseline="0">
                          <a:ln>
                            <a:noFill/>
                          </a:ln>
                          <a:solidFill>
                            <a:schemeClr val="tx1"/>
                          </a:solidFill>
                          <a:effectLst/>
                          <a:latin typeface="Times New Roman" charset="0"/>
                        </a:rPr>
                        <a:t> </a:t>
                      </a:r>
                      <a:r>
                        <a:rPr kumimoji="0" lang="en-US" altLang="en-US" sz="1400" b="0" i="0" u="none" strike="noStrike" cap="none" normalizeH="0" baseline="0">
                          <a:ln>
                            <a:noFill/>
                          </a:ln>
                          <a:solidFill>
                            <a:schemeClr val="tx1"/>
                          </a:solidFill>
                          <a:effectLst/>
                          <a:latin typeface="Times New Roman" charset="0"/>
                        </a:rPr>
                        <a:t>Promotes understanding</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Engaging (mentally and affectively)</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Focuses on Knowledge, concepts,   understandings, &amp; skills valued by experts in a discipline</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Rich, deals with profound ideas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Tightly focused goals &amp; components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Joyful / satisfying</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Coherent (sensible to the learner, organized to promote retention &amp; use)</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Seems real (is real) to the student</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Helps learner feel more powerful &amp; purposeful in his/her world</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Requires high level thinking</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Fresh, surprising, curiosity-provoking, interesting</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Provides choices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Clear in expectations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Allows meaningful collaboration</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Focused on products meaningful to students &amp; others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Connects with students’ lives &amp; world</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Calls on students to use what they learn in interesting &amp; important ways.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Involves students in setting goals for their learning &amp; assessing progress toward those goals</a:t>
                      </a:r>
                    </a:p>
                    <a:p>
                      <a:pPr marL="0" marR="0" lvl="0" indent="0" algn="l" defTabSz="914400" rtl="0" eaLnBrk="1" fontAlgn="base" latinLnBrk="0" hangingPunct="1">
                        <a:lnSpc>
                          <a:spcPct val="100000"/>
                        </a:lnSpc>
                        <a:spcBef>
                          <a:spcPct val="5000"/>
                        </a:spcBef>
                        <a:spcAft>
                          <a:spcPct val="0"/>
                        </a:spcAft>
                        <a:buClrTx/>
                        <a:buSzTx/>
                        <a:buFontTx/>
                        <a:buChar char="•"/>
                        <a:tabLst/>
                      </a:pPr>
                      <a:r>
                        <a:rPr kumimoji="0" lang="en-US" altLang="en-US" sz="1400" b="0" i="0" u="none" strike="noStrike" cap="none" normalizeH="0" baseline="0">
                          <a:ln>
                            <a:noFill/>
                          </a:ln>
                          <a:solidFill>
                            <a:schemeClr val="tx1"/>
                          </a:solidFill>
                          <a:effectLst/>
                          <a:latin typeface="Times New Roman" charset="0"/>
                        </a:rPr>
                        <a:t> Stretches the student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Rooted in student need</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an extension of high quality curriculum</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Derived from on-going assessment</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Respectful of each learner</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Builds community</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Involves students as decision –makers</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Demonstrates teacher-students partnerships in teaching &amp; learning</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Growth focused</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Scaffolds growth for each learner</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Supports successful collaboration</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Stretches each learner</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Promotes &amp; rewards individual excellence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Addresses readiness, interest, &amp; learning profile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Attends effectively to gender &amp; culture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Spans content, process, &amp; product</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Effective &amp; varied use of instructional approaches</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Teaches students to take responsibility for own learning</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Flexible use of time, space, materials, groupings</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Maximizes opportunity to “show what you know”</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Balances student &amp; teacher choice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Planned (proactive) plus tailoring</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Occurs when either teacher or student is on center stage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Includes whole class, small group, &amp; individual instruction</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Supports success for each learner &amp; the class as a whole</a:t>
                      </a:r>
                    </a:p>
                    <a:p>
                      <a:pPr marL="0" marR="0" lvl="0" indent="0" algn="l" defTabSz="914400" rtl="0" eaLnBrk="1" fontAlgn="base" latinLnBrk="0" hangingPunct="1">
                        <a:lnSpc>
                          <a:spcPct val="100000"/>
                        </a:lnSpc>
                        <a:spcBef>
                          <a:spcPct val="10000"/>
                        </a:spcBef>
                        <a:spcAft>
                          <a:spcPct val="0"/>
                        </a:spcAft>
                        <a:buClrTx/>
                        <a:buSzTx/>
                        <a:buFontTx/>
                        <a:buChar char="•"/>
                        <a:tabLst/>
                      </a:pPr>
                      <a:r>
                        <a:rPr kumimoji="0" lang="en-US" altLang="en-US" sz="1300" b="0" i="0" u="none" strike="noStrike" cap="none" normalizeH="0" baseline="0">
                          <a:ln>
                            <a:noFill/>
                          </a:ln>
                          <a:solidFill>
                            <a:schemeClr val="tx1"/>
                          </a:solidFill>
                          <a:effectLst/>
                          <a:latin typeface="Times New Roman" charset="0"/>
                        </a:rPr>
                        <a:t> Builds collaborations with parents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29" name="Text Box 13"/>
          <p:cNvSpPr txBox="1">
            <a:spLocks noChangeArrowheads="1"/>
          </p:cNvSpPr>
          <p:nvPr/>
        </p:nvSpPr>
        <p:spPr bwMode="auto">
          <a:xfrm>
            <a:off x="7315200" y="6477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1000">
                <a:latin typeface="Arial" charset="0"/>
              </a:rPr>
              <a:t>Tomlinson/UVa/2000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14600" y="533400"/>
            <a:ext cx="5486400" cy="641350"/>
          </a:xfrm>
          <a:prstGeom prst="rect">
            <a:avLst/>
          </a:prstGeom>
          <a:solidFill>
            <a:srgbClr val="F1C60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altLang="en-US" sz="3600">
                <a:latin typeface="Arial" charset="0"/>
              </a:rPr>
              <a:t>to</a:t>
            </a:r>
            <a:r>
              <a:rPr lang="en-US" altLang="en-US" sz="3600" b="1">
                <a:latin typeface="Arial" charset="0"/>
              </a:rPr>
              <a:t> D</a:t>
            </a:r>
            <a:r>
              <a:rPr lang="en-US" altLang="en-US" sz="3600">
                <a:latin typeface="Arial" charset="0"/>
              </a:rPr>
              <a:t>ifferentiate</a:t>
            </a:r>
            <a:r>
              <a:rPr lang="en-US" altLang="en-US" sz="3600" b="1">
                <a:latin typeface="Arial" charset="0"/>
              </a:rPr>
              <a:t> C</a:t>
            </a:r>
            <a:r>
              <a:rPr lang="en-US" altLang="en-US" sz="3600">
                <a:latin typeface="Arial" charset="0"/>
              </a:rPr>
              <a:t>ontent</a:t>
            </a:r>
          </a:p>
        </p:txBody>
      </p:sp>
      <p:sp>
        <p:nvSpPr>
          <p:cNvPr id="40963" name="Rectangle 3"/>
          <p:cNvSpPr>
            <a:spLocks noGrp="1" noChangeArrowheads="1"/>
          </p:cNvSpPr>
          <p:nvPr>
            <p:ph type="body" idx="1"/>
          </p:nvPr>
        </p:nvSpPr>
        <p:spPr>
          <a:xfrm>
            <a:off x="457200" y="1295400"/>
            <a:ext cx="8229600" cy="5410200"/>
          </a:xfrm>
        </p:spPr>
        <p:txBody>
          <a:bodyPr/>
          <a:lstStyle/>
          <a:p>
            <a:pPr marL="288925" indent="-288925" eaLnBrk="1" hangingPunct="1">
              <a:lnSpc>
                <a:spcPct val="80000"/>
              </a:lnSpc>
            </a:pPr>
            <a:r>
              <a:rPr lang="en-US" altLang="en-US" sz="2000"/>
              <a:t>Reading Partners / Reading Buddies</a:t>
            </a:r>
          </a:p>
          <a:p>
            <a:pPr marL="922338" lvl="2" eaLnBrk="1" hangingPunct="1">
              <a:lnSpc>
                <a:spcPct val="80000"/>
              </a:lnSpc>
            </a:pPr>
            <a:r>
              <a:rPr lang="en-US" altLang="en-US" sz="1800"/>
              <a:t>Read/Summarize</a:t>
            </a:r>
          </a:p>
          <a:p>
            <a:pPr marL="922338" lvl="2" eaLnBrk="1" hangingPunct="1">
              <a:lnSpc>
                <a:spcPct val="80000"/>
              </a:lnSpc>
            </a:pPr>
            <a:r>
              <a:rPr lang="en-US" altLang="en-US" sz="1800"/>
              <a:t>Read/Question/Answer</a:t>
            </a:r>
          </a:p>
          <a:p>
            <a:pPr marL="922338" lvl="2" eaLnBrk="1" hangingPunct="1">
              <a:lnSpc>
                <a:spcPct val="80000"/>
              </a:lnSpc>
            </a:pPr>
            <a:r>
              <a:rPr lang="en-US" altLang="en-US" sz="1800"/>
              <a:t>Visual Organizer/Summarizer</a:t>
            </a:r>
          </a:p>
          <a:p>
            <a:pPr marL="922338" lvl="2" eaLnBrk="1" hangingPunct="1">
              <a:lnSpc>
                <a:spcPct val="80000"/>
              </a:lnSpc>
            </a:pPr>
            <a:r>
              <a:rPr lang="en-US" altLang="en-US" sz="1800"/>
              <a:t>Parallel Reading with Teacher Prompt</a:t>
            </a:r>
          </a:p>
          <a:p>
            <a:pPr marL="288925" indent="-288925" eaLnBrk="1" hangingPunct="1">
              <a:lnSpc>
                <a:spcPct val="80000"/>
              </a:lnSpc>
            </a:pPr>
            <a:r>
              <a:rPr lang="en-US" altLang="en-US" sz="2000"/>
              <a:t>Choral Reading/Antiphonal Reading</a:t>
            </a:r>
          </a:p>
          <a:p>
            <a:pPr marL="288925" indent="-288925" eaLnBrk="1" hangingPunct="1">
              <a:lnSpc>
                <a:spcPct val="80000"/>
              </a:lnSpc>
            </a:pPr>
            <a:r>
              <a:rPr lang="en-US" altLang="en-US" sz="2000"/>
              <a:t>Flip Books</a:t>
            </a:r>
          </a:p>
          <a:p>
            <a:pPr marL="288925" indent="-288925" eaLnBrk="1" hangingPunct="1">
              <a:lnSpc>
                <a:spcPct val="80000"/>
              </a:lnSpc>
            </a:pPr>
            <a:r>
              <a:rPr lang="en-US" altLang="en-US" sz="2000"/>
              <a:t>Split Journals (Double Entry – Triple Entry)</a:t>
            </a:r>
          </a:p>
          <a:p>
            <a:pPr marL="288925" indent="-288925" eaLnBrk="1" hangingPunct="1">
              <a:lnSpc>
                <a:spcPct val="80000"/>
              </a:lnSpc>
            </a:pPr>
            <a:r>
              <a:rPr lang="en-US" altLang="en-US" sz="2000"/>
              <a:t>Books on Tape</a:t>
            </a:r>
          </a:p>
          <a:p>
            <a:pPr marL="288925" indent="-288925" eaLnBrk="1" hangingPunct="1">
              <a:lnSpc>
                <a:spcPct val="80000"/>
              </a:lnSpc>
            </a:pPr>
            <a:r>
              <a:rPr lang="en-US" altLang="en-US" sz="2000"/>
              <a:t>Highlights on Tape</a:t>
            </a:r>
          </a:p>
          <a:p>
            <a:pPr marL="288925" indent="-288925" eaLnBrk="1" hangingPunct="1">
              <a:lnSpc>
                <a:spcPct val="80000"/>
              </a:lnSpc>
            </a:pPr>
            <a:r>
              <a:rPr lang="en-US" altLang="en-US" sz="2000"/>
              <a:t>Digests/ “Cliff Notes”</a:t>
            </a:r>
          </a:p>
          <a:p>
            <a:pPr marL="288925" indent="-288925" eaLnBrk="1" hangingPunct="1">
              <a:lnSpc>
                <a:spcPct val="80000"/>
              </a:lnSpc>
            </a:pPr>
            <a:r>
              <a:rPr lang="en-US" altLang="en-US" sz="2000"/>
              <a:t>Notetaking Organizers</a:t>
            </a:r>
          </a:p>
          <a:p>
            <a:pPr marL="288925" indent="-288925" eaLnBrk="1" hangingPunct="1">
              <a:lnSpc>
                <a:spcPct val="80000"/>
              </a:lnSpc>
            </a:pPr>
            <a:r>
              <a:rPr lang="en-US" altLang="en-US" sz="2000"/>
              <a:t>Varied Texts</a:t>
            </a:r>
          </a:p>
          <a:p>
            <a:pPr marL="288925" indent="-288925" eaLnBrk="1" hangingPunct="1">
              <a:lnSpc>
                <a:spcPct val="80000"/>
              </a:lnSpc>
            </a:pPr>
            <a:r>
              <a:rPr lang="en-US" altLang="en-US" sz="2000"/>
              <a:t>Varied Supplementary Materials</a:t>
            </a:r>
          </a:p>
          <a:p>
            <a:pPr marL="288925" indent="-288925" eaLnBrk="1" hangingPunct="1">
              <a:lnSpc>
                <a:spcPct val="80000"/>
              </a:lnSpc>
            </a:pPr>
            <a:r>
              <a:rPr lang="en-US" altLang="en-US" sz="2000"/>
              <a:t>Highlighted Texts</a:t>
            </a:r>
          </a:p>
          <a:p>
            <a:pPr marL="288925" indent="-288925" eaLnBrk="1" hangingPunct="1">
              <a:lnSpc>
                <a:spcPct val="80000"/>
              </a:lnSpc>
            </a:pPr>
            <a:r>
              <a:rPr lang="en-US" altLang="en-US" sz="2000"/>
              <a:t>Think-Pair-Share/Preview-Midview-Postview</a:t>
            </a:r>
          </a:p>
          <a:p>
            <a:pPr marL="288925" indent="-288925" eaLnBrk="1" hangingPunct="1">
              <a:lnSpc>
                <a:spcPct val="80000"/>
              </a:lnSpc>
              <a:buFontTx/>
              <a:buNone/>
            </a:pPr>
            <a:r>
              <a:rPr lang="en-US" altLang="en-US" sz="1800"/>
              <a:t>								</a:t>
            </a:r>
            <a:r>
              <a:rPr lang="en-US" altLang="en-US" sz="1200"/>
              <a:t>Tomlinson – ‘00</a:t>
            </a:r>
            <a:endParaRPr lang="en-US" altLang="en-US" sz="1800"/>
          </a:p>
        </p:txBody>
      </p:sp>
      <p:sp>
        <p:nvSpPr>
          <p:cNvPr id="40964" name="WordArt 4"/>
          <p:cNvSpPr>
            <a:spLocks noChangeArrowheads="1" noChangeShapeType="1" noTextEdit="1"/>
          </p:cNvSpPr>
          <p:nvPr/>
        </p:nvSpPr>
        <p:spPr bwMode="auto">
          <a:xfrm>
            <a:off x="1371600" y="152400"/>
            <a:ext cx="1447800" cy="112395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charset="0"/>
                <a:ea typeface="Arial" charset="0"/>
                <a:cs typeface="Arial" charset="0"/>
              </a:rPr>
              <a:t>Ways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20838" y="639763"/>
            <a:ext cx="6837362" cy="838200"/>
          </a:xfrm>
          <a:solidFill>
            <a:srgbClr val="75EDAE"/>
          </a:solidFill>
        </p:spPr>
        <p:txBody>
          <a:bodyPr/>
          <a:lstStyle/>
          <a:p>
            <a:pPr eaLnBrk="1" hangingPunct="1"/>
            <a:r>
              <a:rPr lang="en-US" altLang="en-US" sz="3600"/>
              <a:t>TO DIFFERENTIATE PROCESS</a:t>
            </a:r>
          </a:p>
        </p:txBody>
      </p:sp>
      <p:sp>
        <p:nvSpPr>
          <p:cNvPr id="41987" name="Rectangle 3"/>
          <p:cNvSpPr>
            <a:spLocks noGrp="1" noChangeArrowheads="1"/>
          </p:cNvSpPr>
          <p:nvPr>
            <p:ph type="body" idx="1"/>
          </p:nvPr>
        </p:nvSpPr>
        <p:spPr>
          <a:xfrm>
            <a:off x="1905000" y="1828800"/>
            <a:ext cx="6781800" cy="4495800"/>
          </a:xfrm>
        </p:spPr>
        <p:txBody>
          <a:bodyPr/>
          <a:lstStyle/>
          <a:p>
            <a:pPr lvl="2" eaLnBrk="1" hangingPunct="1"/>
            <a:r>
              <a:rPr lang="en-US" altLang="en-US" sz="3200"/>
              <a:t>Fun &amp; Games</a:t>
            </a:r>
          </a:p>
          <a:p>
            <a:pPr lvl="2" eaLnBrk="1" hangingPunct="1"/>
            <a:r>
              <a:rPr lang="en-US" altLang="en-US" sz="3200"/>
              <a:t>RAFTs</a:t>
            </a:r>
          </a:p>
          <a:p>
            <a:pPr lvl="2" eaLnBrk="1" hangingPunct="1"/>
            <a:r>
              <a:rPr lang="en-US" altLang="en-US" sz="3200"/>
              <a:t>Cubing, Think Dots</a:t>
            </a:r>
          </a:p>
          <a:p>
            <a:pPr lvl="2" eaLnBrk="1" hangingPunct="1"/>
            <a:r>
              <a:rPr lang="en-US" altLang="en-US" sz="3200"/>
              <a:t>Choices (Intelligences)</a:t>
            </a:r>
          </a:p>
          <a:p>
            <a:pPr lvl="2" eaLnBrk="1" hangingPunct="1"/>
            <a:r>
              <a:rPr lang="en-US" altLang="en-US" sz="3200"/>
              <a:t>Centers</a:t>
            </a:r>
          </a:p>
          <a:p>
            <a:pPr lvl="2" eaLnBrk="1" hangingPunct="1"/>
            <a:r>
              <a:rPr lang="en-US" altLang="en-US" sz="3200"/>
              <a:t>Tiered lessons</a:t>
            </a:r>
          </a:p>
          <a:p>
            <a:pPr lvl="2" eaLnBrk="1" hangingPunct="1"/>
            <a:r>
              <a:rPr lang="en-US" altLang="en-US" sz="3200"/>
              <a:t>Contracts</a:t>
            </a:r>
          </a:p>
        </p:txBody>
      </p:sp>
      <p:sp>
        <p:nvSpPr>
          <p:cNvPr id="41988" name="WordArt 4"/>
          <p:cNvSpPr>
            <a:spLocks noChangeArrowheads="1" noChangeShapeType="1" noTextEdit="1"/>
          </p:cNvSpPr>
          <p:nvPr/>
        </p:nvSpPr>
        <p:spPr bwMode="auto">
          <a:xfrm>
            <a:off x="609600" y="152400"/>
            <a:ext cx="1066800" cy="8382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charset="0"/>
                <a:ea typeface="Arial" charset="0"/>
                <a:cs typeface="Arial" charset="0"/>
              </a:rPr>
              <a:t>WAYS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76200" y="76200"/>
            <a:ext cx="8991600" cy="6705600"/>
          </a:xfrm>
          <a:prstGeom prst="rect">
            <a:avLst/>
          </a:prstGeom>
          <a:solidFill>
            <a:schemeClr val="bg1"/>
          </a:solidFill>
          <a:ln w="76200" cmpd="tri">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Times New Roman" pitchFamily="18" charset="0"/>
            </a:endParaRPr>
          </a:p>
        </p:txBody>
      </p:sp>
      <p:sp>
        <p:nvSpPr>
          <p:cNvPr id="59395" name="Text Box 3"/>
          <p:cNvSpPr txBox="1">
            <a:spLocks noChangeArrowheads="1"/>
          </p:cNvSpPr>
          <p:nvPr/>
        </p:nvSpPr>
        <p:spPr bwMode="auto">
          <a:xfrm>
            <a:off x="2362200" y="152400"/>
            <a:ext cx="4495800" cy="376238"/>
          </a:xfrm>
          <a:prstGeom prst="rect">
            <a:avLst/>
          </a:prstGeom>
          <a:solidFill>
            <a:srgbClr val="FFFF99"/>
          </a:solidFill>
          <a:ln w="9525">
            <a:solidFill>
              <a:schemeClr val="tx1"/>
            </a:solidFill>
            <a:miter lim="800000"/>
            <a:headEnd/>
            <a:tailEnd/>
          </a:ln>
        </p:spPr>
        <p:txBody>
          <a:bodyPr lIns="91429" tIns="45714" rIns="91429" bIns="45714">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800" b="1">
                <a:latin typeface="Arial" charset="0"/>
              </a:rPr>
              <a:t>Begin Slowly – Just Begin!</a:t>
            </a:r>
          </a:p>
        </p:txBody>
      </p:sp>
      <p:graphicFrame>
        <p:nvGraphicFramePr>
          <p:cNvPr id="182276" name="Group 4"/>
          <p:cNvGraphicFramePr>
            <a:graphicFrameLocks noGrp="1"/>
          </p:cNvGraphicFramePr>
          <p:nvPr/>
        </p:nvGraphicFramePr>
        <p:xfrm>
          <a:off x="304800" y="609600"/>
          <a:ext cx="8610600" cy="5943600"/>
        </p:xfrm>
        <a:graphic>
          <a:graphicData uri="http://schemas.openxmlformats.org/drawingml/2006/table">
            <a:tbl>
              <a:tblPr/>
              <a:tblGrid>
                <a:gridCol w="4305300"/>
                <a:gridCol w="4305300"/>
              </a:tblGrid>
              <a:tr h="5943600">
                <a:tc>
                  <a:txBody>
                    <a:bodyPr/>
                    <a:lstStyle/>
                    <a:p>
                      <a:pPr marL="111125" marR="0" lvl="0" indent="-508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rPr>
                        <a:t>Low-Prep Differentiation</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Choices of books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Homework options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Use of reading buddies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Varied journal Prompts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Orbitals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Varied pacing with anchor options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Student-teaching goal setting</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Work alone / together</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Whole-to-part and part-to-whole explorations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Flexible seating</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Varied computer programs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Design-A-Day</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Varied Supplementary materials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Options for varied modes of expression</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Varying scaffolding on same organizer</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Let’s Make a Deal projects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Computer mentors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Think-Pair-Share by readiness, interest, learning profile</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Use of collaboration, independence, and  cooperation</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Open-ended activities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Mini-workshops to reteach or extend skills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Jigsaw</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Negotiated Criteria</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Explorations by interests</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Games to practice mastery of information</a:t>
                      </a:r>
                    </a:p>
                    <a:p>
                      <a:pPr marL="111125" marR="0" lvl="0" indent="-50800" algn="l" defTabSz="914400" rtl="0" eaLnBrk="1" fontAlgn="base" latinLnBrk="0" hangingPunct="1">
                        <a:lnSpc>
                          <a:spcPct val="10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Multiple levels of questions</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rPr>
                        <a:t>High-Prep Differentiation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Tiered activities and labs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Tiered products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Independent studies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Multiple texts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Alternative assessments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Learning contracts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4-MAT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Multiple-intelligence options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Compacting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Spelling by readiness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Entry Points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Varying organizers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Lectures coupled with graphic organizers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Community mentorships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Interest groups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Tiered centers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Interest centers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Personal agendas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Literature Circles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Stations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Complex Instruction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Group Investigation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Tape-recorded materials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Teams, Games, and Tournaments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Choice Boards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Think-Tac-Toe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Simulations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Problem-Based Learning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Graduated Rubrics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Flexible reading formats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Student-centered writing formats</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404" name="Picture 12" descr="schoolbooks and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0"/>
            <a:ext cx="814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13" descr="date book pl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150" y="3538538"/>
            <a:ext cx="11366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4" descr="notepad check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5386388"/>
            <a:ext cx="9413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15" descr="scroll and p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1066800"/>
            <a:ext cx="7715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16" descr="smiling C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048000"/>
            <a:ext cx="8143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7" descr="open 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5446713"/>
            <a:ext cx="7826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152400"/>
            <a:ext cx="8458200" cy="4603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b="1">
                <a:latin typeface="Arial" charset="0"/>
              </a:rPr>
              <a:t>OPTIONS FOR DIFFERENTIATION OF INSTRUCTION</a:t>
            </a:r>
          </a:p>
        </p:txBody>
      </p:sp>
      <p:sp>
        <p:nvSpPr>
          <p:cNvPr id="60419" name="AutoShape 3"/>
          <p:cNvSpPr>
            <a:spLocks noChangeArrowheads="1"/>
          </p:cNvSpPr>
          <p:nvPr/>
        </p:nvSpPr>
        <p:spPr bwMode="auto">
          <a:xfrm>
            <a:off x="533400" y="762000"/>
            <a:ext cx="2057400" cy="914400"/>
          </a:xfrm>
          <a:prstGeom prst="wedgeRoundRectCallout">
            <a:avLst>
              <a:gd name="adj1" fmla="val -1542"/>
              <a:gd name="adj2" fmla="val 103301"/>
              <a:gd name="adj3" fmla="val 16667"/>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600">
                <a:latin typeface="Arial" charset="0"/>
              </a:rPr>
              <a:t>To Differentiate Instruction By Readiness</a:t>
            </a:r>
          </a:p>
        </p:txBody>
      </p:sp>
      <p:sp>
        <p:nvSpPr>
          <p:cNvPr id="60420" name="AutoShape 4"/>
          <p:cNvSpPr>
            <a:spLocks noChangeArrowheads="1"/>
          </p:cNvSpPr>
          <p:nvPr/>
        </p:nvSpPr>
        <p:spPr bwMode="auto">
          <a:xfrm>
            <a:off x="3429000" y="762000"/>
            <a:ext cx="2057400" cy="914400"/>
          </a:xfrm>
          <a:prstGeom prst="wedgeRoundRectCallout">
            <a:avLst>
              <a:gd name="adj1" fmla="val -2236"/>
              <a:gd name="adj2" fmla="val 95139"/>
              <a:gd name="adj3" fmla="val 16667"/>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600">
                <a:latin typeface="Arial" charset="0"/>
              </a:rPr>
              <a:t>To Differentiate Instruction By Interest</a:t>
            </a:r>
          </a:p>
        </p:txBody>
      </p:sp>
      <p:sp>
        <p:nvSpPr>
          <p:cNvPr id="60421" name="AutoShape 5"/>
          <p:cNvSpPr>
            <a:spLocks noChangeArrowheads="1"/>
          </p:cNvSpPr>
          <p:nvPr/>
        </p:nvSpPr>
        <p:spPr bwMode="auto">
          <a:xfrm>
            <a:off x="6477000" y="762000"/>
            <a:ext cx="2057400" cy="914400"/>
          </a:xfrm>
          <a:prstGeom prst="wedgeRoundRectCallout">
            <a:avLst>
              <a:gd name="adj1" fmla="val 2931"/>
              <a:gd name="adj2" fmla="val 98440"/>
              <a:gd name="adj3" fmla="val 16667"/>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600">
                <a:latin typeface="Arial" charset="0"/>
              </a:rPr>
              <a:t>To Differentiate Instruction by Learning Profile</a:t>
            </a:r>
          </a:p>
        </p:txBody>
      </p:sp>
      <p:graphicFrame>
        <p:nvGraphicFramePr>
          <p:cNvPr id="183302" name="Group 6"/>
          <p:cNvGraphicFramePr>
            <a:graphicFrameLocks noGrp="1"/>
          </p:cNvGraphicFramePr>
          <p:nvPr/>
        </p:nvGraphicFramePr>
        <p:xfrm>
          <a:off x="457200" y="2133600"/>
          <a:ext cx="8305800" cy="4419600"/>
        </p:xfrm>
        <a:graphic>
          <a:graphicData uri="http://schemas.openxmlformats.org/drawingml/2006/table">
            <a:tbl>
              <a:tblPr/>
              <a:tblGrid>
                <a:gridCol w="2768600"/>
                <a:gridCol w="2768600"/>
                <a:gridCol w="2768600"/>
              </a:tblGrid>
              <a:tr h="248443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equalizer adjustments (complexity, open-endedness, etc.</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add or remove scaffolding</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vary difficulty level of text &amp; supplementary materials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adjust task familiarity</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vary direct instruction by small group</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adjust proximity of ideas to student experience</a:t>
                      </a:r>
                    </a:p>
                  </a:txBody>
                  <a:tcP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encourage application of broad concepts &amp; principles to student interest areas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give choice of mode of expressing learning</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use interest-based mentoring of adults or more expert-like peers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give choice of tasks and products (including student designed options)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give broad access to varied materials &amp; technologies</a:t>
                      </a:r>
                    </a:p>
                  </a:txBody>
                  <a:tcP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create an environment with flexible learning spaces and options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allow working alone or working with peers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use part-to-whole and whole-to-part approaches</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Vary teacher mode of presentation (visual, auditory, kinesthetic, concrete, abstract)</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en-US" sz="1200" b="0" i="0" u="none" strike="noStrike" cap="none" normalizeH="0" baseline="0" smtClean="0">
                          <a:ln>
                            <a:noFill/>
                          </a:ln>
                          <a:solidFill>
                            <a:schemeClr val="tx1"/>
                          </a:solidFill>
                          <a:effectLst/>
                          <a:latin typeface="Times New Roman" pitchFamily="18" charset="0"/>
                        </a:rPr>
                        <a:t> adjust for gender, culture, language differences.</a:t>
                      </a:r>
                    </a:p>
                  </a:txBody>
                  <a:tcP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193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rPr>
                        <a:t>useful instructional strategies: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 tiered activities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Tiered products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compacting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learning contracts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tiered tasks/alternative forms of     assessment</a:t>
                      </a:r>
                    </a:p>
                  </a:txBody>
                  <a:tcP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rPr>
                        <a:t>useful instructional strategies: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interest centers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interest groups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enrichment clusters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group investigation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choice boards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MI options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internet mentors</a:t>
                      </a:r>
                    </a:p>
                  </a:txBody>
                  <a:tcP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rPr>
                        <a:t>useful instructional strategies: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multi-ability cooperative tasks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MI options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Triarchic options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chemeClr val="tx1"/>
                          </a:solidFill>
                          <a:effectLst/>
                          <a:latin typeface="Times New Roman" pitchFamily="18" charset="0"/>
                        </a:rPr>
                        <a:t> 4-MAT</a:t>
                      </a:r>
                    </a:p>
                  </a:txBody>
                  <a:tcP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6" name="Text Box 20"/>
          <p:cNvSpPr txBox="1">
            <a:spLocks noChangeArrowheads="1"/>
          </p:cNvSpPr>
          <p:nvPr/>
        </p:nvSpPr>
        <p:spPr bwMode="auto">
          <a:xfrm>
            <a:off x="6172200" y="6248400"/>
            <a:ext cx="236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spcBef>
                <a:spcPct val="50000"/>
              </a:spcBef>
            </a:pPr>
            <a:r>
              <a:rPr lang="en-US" altLang="en-US" sz="1000">
                <a:latin typeface="Arial" charset="0"/>
              </a:rPr>
              <a:t>CA Tomlinson, UVa ‘97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52400" y="152400"/>
            <a:ext cx="8610600" cy="533400"/>
          </a:xfrm>
        </p:spPr>
        <p:txBody>
          <a:bodyPr/>
          <a:lstStyle/>
          <a:p>
            <a:pPr eaLnBrk="1" hangingPunct="1"/>
            <a:r>
              <a:rPr lang="en-US" altLang="en-US" sz="1800" b="1"/>
              <a:t>Thinking About the Role of Instructional Strategies in Differentiation</a:t>
            </a:r>
            <a:r>
              <a:rPr lang="en-US" altLang="en-US" sz="4000"/>
              <a:t> </a:t>
            </a:r>
          </a:p>
        </p:txBody>
      </p:sp>
      <p:graphicFrame>
        <p:nvGraphicFramePr>
          <p:cNvPr id="184323" name="Group 3"/>
          <p:cNvGraphicFramePr>
            <a:graphicFrameLocks noGrp="1"/>
          </p:cNvGraphicFramePr>
          <p:nvPr/>
        </p:nvGraphicFramePr>
        <p:xfrm>
          <a:off x="304800" y="990600"/>
          <a:ext cx="8610600" cy="5501006"/>
        </p:xfrm>
        <a:graphic>
          <a:graphicData uri="http://schemas.openxmlformats.org/drawingml/2006/table">
            <a:tbl>
              <a:tblPr/>
              <a:tblGrid>
                <a:gridCol w="1524000"/>
                <a:gridCol w="1447800"/>
                <a:gridCol w="2590800"/>
                <a:gridCol w="3048000"/>
              </a:tblGrid>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Strategy for Differentiation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Primarily Used to Differentiate</a:t>
                      </a:r>
                      <a:r>
                        <a:rPr kumimoji="0" lang="en-US" altLang="en-US" sz="1200" b="0" i="0" u="none" strike="noStrike" cap="none" normalizeH="0" baseline="0">
                          <a:ln>
                            <a:noFill/>
                          </a:ln>
                          <a:solidFill>
                            <a:schemeClr val="tx1"/>
                          </a:solidFill>
                          <a:effectLst/>
                          <a:latin typeface="Times New Roman" charset="0"/>
                        </a:rPr>
                        <a:t> </a:t>
                      </a:r>
                      <a:endParaRPr kumimoji="0" lang="en-US" altLang="en-US" sz="1200" b="1"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Positives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Cautions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Tiered Assignments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Meat &amp; Potatoes differentiation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Must use as only part of a flexible grouping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Tiered Products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 Interest, Learning Profile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be passion-producing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Must provide coaching for quality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Learning Contracts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Encourage student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Be sure to blend skill and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Drill-Focused Cooperative Tasks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Low End 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Deals with coverage and mastery issues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May aggravate have/have not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Thought/Production Focused Cooperative Tasks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 Learning Profile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Involves all students with high level tasks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Be sure tasks call for varied intellectual skills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Alternative Assessments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 Learning Profile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More of a real-world way of measuring student learning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Be sure assessment focus on essential understandings and skills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Graduated Rubrics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Clear coaching for quality and success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Take care to stress ideas and process more than 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Choice Boards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Balances teacher choice and student choice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Teacher choice should target readiness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Learning Centers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target varied skills levels in a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Don’t send all students to all centers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Group 2"/>
          <p:cNvGraphicFramePr>
            <a:graphicFrameLocks noGrp="1"/>
          </p:cNvGraphicFramePr>
          <p:nvPr>
            <p:ph idx="1"/>
          </p:nvPr>
        </p:nvGraphicFramePr>
        <p:xfrm>
          <a:off x="457200" y="914400"/>
          <a:ext cx="8229600" cy="5751514"/>
        </p:xfrm>
        <a:graphic>
          <a:graphicData uri="http://schemas.openxmlformats.org/drawingml/2006/table">
            <a:tbl>
              <a:tblPr/>
              <a:tblGrid>
                <a:gridCol w="1457325"/>
                <a:gridCol w="1382713"/>
                <a:gridCol w="2476500"/>
                <a:gridCol w="2913062"/>
              </a:tblGrid>
              <a:tr h="47783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Strategy for Differentiation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Primarily Used to Differentiate</a:t>
                      </a:r>
                      <a:r>
                        <a:rPr kumimoji="0" lang="en-US" altLang="en-US" sz="1200" b="0" i="0" u="none" strike="noStrike" cap="none" normalizeH="0" baseline="0">
                          <a:ln>
                            <a:noFill/>
                          </a:ln>
                          <a:solidFill>
                            <a:schemeClr val="tx1"/>
                          </a:solidFill>
                          <a:effectLst/>
                          <a:latin typeface="Times New Roman" charset="0"/>
                        </a:rPr>
                        <a:t> </a:t>
                      </a:r>
                      <a:endParaRPr kumimoji="0" lang="en-US" altLang="en-US" sz="1200" b="1" i="0" u="none" strike="noStrike" cap="none" normalizeH="0" baseline="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Positives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charset="0"/>
                        </a:rPr>
                        <a:t>Cautions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 Centers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link classroom topics to areas of student talent and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Be sure centers provide depth or breadth (vs cute)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Enrichment clusters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 Learning profiles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Stresses student choice and students as producers of useful products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Lose their punch without teachers skilled in the cluster domain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Compacting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High End 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reduce unnecessary redundancy for advanced or eager learners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Loses its punch unless Column 3 is rich and challenging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Peer Tutoring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Low End 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Gives struggling learners additional explanation opportunities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over-use high end learner in teacher role and may short change struggling learner if tutor is weak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Multi Ability Options (MI, Triarchic Theory)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 Learning Profile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Encourages teachers to be flexible in planning routes to learning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easily become just a learning style vs. intelligence approach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4-MAT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Learning Profile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Helps teachers be more conscious of student learning style/mode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Can become formula-like – does not address readiness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Independent Study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Encourages student autonomy in planning and problem-solving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Students need an amount of independence suited to their readiness for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Small Group Direct Instruction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Readiness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Cuts down size of class and increases student participation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charset="0"/>
                        </a:rPr>
                        <a:t>Students not being taught must be well anchored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18" name="Rectangle 54"/>
          <p:cNvSpPr>
            <a:spLocks noGrp="1" noChangeArrowheads="1"/>
          </p:cNvSpPr>
          <p:nvPr>
            <p:ph type="title"/>
          </p:nvPr>
        </p:nvSpPr>
        <p:spPr>
          <a:xfrm>
            <a:off x="152400" y="198438"/>
            <a:ext cx="8534400" cy="487362"/>
          </a:xfrm>
          <a:noFill/>
        </p:spPr>
        <p:txBody>
          <a:bodyPr/>
          <a:lstStyle/>
          <a:p>
            <a:pPr eaLnBrk="1" hangingPunct="1"/>
            <a:r>
              <a:rPr lang="en-US" altLang="en-US" sz="1800" b="1"/>
              <a:t>Thinking About the Role of Instructional Strategies in Differentiation, cont’d</a:t>
            </a:r>
            <a:r>
              <a:rPr lang="en-US" altLang="en-US" sz="40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5991225" cy="1143000"/>
          </a:xfrm>
        </p:spPr>
        <p:txBody>
          <a:bodyPr/>
          <a:lstStyle/>
          <a:p>
            <a:pPr eaLnBrk="1" hangingPunct="1"/>
            <a:r>
              <a:rPr lang="en-US" altLang="en-US" sz="4000">
                <a:solidFill>
                  <a:srgbClr val="800080"/>
                </a:solidFill>
                <a:latin typeface="Forte" charset="0"/>
              </a:rPr>
              <a:t>Assessment in a </a:t>
            </a:r>
            <a:br>
              <a:rPr lang="en-US" altLang="en-US" sz="4000">
                <a:solidFill>
                  <a:srgbClr val="800080"/>
                </a:solidFill>
                <a:latin typeface="Forte" charset="0"/>
              </a:rPr>
            </a:br>
            <a:r>
              <a:rPr lang="en-US" altLang="en-US" sz="4000">
                <a:solidFill>
                  <a:srgbClr val="800080"/>
                </a:solidFill>
                <a:latin typeface="Forte" charset="0"/>
              </a:rPr>
              <a:t>Differentiated Classroom</a:t>
            </a:r>
          </a:p>
        </p:txBody>
      </p:sp>
      <p:sp>
        <p:nvSpPr>
          <p:cNvPr id="5123" name="Rectangle 3"/>
          <p:cNvSpPr>
            <a:spLocks noGrp="1" noChangeArrowheads="1"/>
          </p:cNvSpPr>
          <p:nvPr>
            <p:ph type="body" sz="half" idx="1"/>
          </p:nvPr>
        </p:nvSpPr>
        <p:spPr>
          <a:xfrm>
            <a:off x="349250" y="2106613"/>
            <a:ext cx="8112125" cy="4114800"/>
          </a:xfrm>
        </p:spPr>
        <p:txBody>
          <a:bodyPr/>
          <a:lstStyle/>
          <a:p>
            <a:pPr eaLnBrk="1" hangingPunct="1">
              <a:lnSpc>
                <a:spcPct val="80000"/>
              </a:lnSpc>
            </a:pPr>
            <a:r>
              <a:rPr lang="en-US" altLang="en-US" sz="2000">
                <a:latin typeface="Forte" charset="0"/>
              </a:rPr>
              <a:t>Assessment drives instruction.  (Assessment information helps the teacher map next steps for varied learners and the class as a whole.)</a:t>
            </a:r>
          </a:p>
          <a:p>
            <a:pPr eaLnBrk="1" hangingPunct="1">
              <a:lnSpc>
                <a:spcPct val="80000"/>
              </a:lnSpc>
            </a:pPr>
            <a:r>
              <a:rPr lang="en-US" altLang="en-US" sz="2000">
                <a:latin typeface="Forte" charset="0"/>
              </a:rPr>
              <a:t>Assessment occurs consistently as the unit begins, throughout the unit and as the unit ends.  (Preassessment, formative and summative assessment are regular parts of the teaching/learning cycle.)</a:t>
            </a:r>
          </a:p>
          <a:p>
            <a:pPr eaLnBrk="1" hangingPunct="1">
              <a:lnSpc>
                <a:spcPct val="80000"/>
              </a:lnSpc>
            </a:pPr>
            <a:r>
              <a:rPr lang="en-US" altLang="en-US" sz="2000">
                <a:latin typeface="Forte" charset="0"/>
              </a:rPr>
              <a:t>Teachers assess student readiness, interest and learning profile.</a:t>
            </a:r>
          </a:p>
          <a:p>
            <a:pPr eaLnBrk="1" hangingPunct="1">
              <a:lnSpc>
                <a:spcPct val="80000"/>
              </a:lnSpc>
            </a:pPr>
            <a:r>
              <a:rPr lang="en-US" altLang="en-US" sz="2000">
                <a:latin typeface="Forte" charset="0"/>
              </a:rPr>
              <a:t>Assessments are part of “teaching for success.”</a:t>
            </a:r>
          </a:p>
          <a:p>
            <a:pPr eaLnBrk="1" hangingPunct="1">
              <a:lnSpc>
                <a:spcPct val="80000"/>
              </a:lnSpc>
            </a:pPr>
            <a:r>
              <a:rPr lang="en-US" altLang="en-US" sz="2000">
                <a:latin typeface="Forte" charset="0"/>
              </a:rPr>
              <a:t>Assessment information helps students chart and contribute to their own growth.</a:t>
            </a:r>
          </a:p>
          <a:p>
            <a:pPr eaLnBrk="1" hangingPunct="1">
              <a:lnSpc>
                <a:spcPct val="80000"/>
              </a:lnSpc>
            </a:pPr>
            <a:r>
              <a:rPr lang="en-US" altLang="en-US" sz="2000">
                <a:latin typeface="Forte" charset="0"/>
              </a:rPr>
              <a:t>Assessment MAY be differentiated.</a:t>
            </a:r>
          </a:p>
          <a:p>
            <a:pPr eaLnBrk="1" hangingPunct="1">
              <a:lnSpc>
                <a:spcPct val="80000"/>
              </a:lnSpc>
            </a:pPr>
            <a:r>
              <a:rPr lang="en-US" altLang="en-US" sz="2000">
                <a:latin typeface="Forte" charset="0"/>
              </a:rPr>
              <a:t>Assessment information is more useful to the teacher than grades.</a:t>
            </a:r>
          </a:p>
          <a:p>
            <a:pPr eaLnBrk="1" hangingPunct="1">
              <a:lnSpc>
                <a:spcPct val="80000"/>
              </a:lnSpc>
            </a:pPr>
            <a:r>
              <a:rPr lang="en-US" altLang="en-US" sz="2000">
                <a:latin typeface="Forte" charset="0"/>
              </a:rPr>
              <a:t>Assessment is more focused on personal growth than on peer competition.</a:t>
            </a:r>
          </a:p>
        </p:txBody>
      </p:sp>
      <p:sp>
        <p:nvSpPr>
          <p:cNvPr id="5124" name="Rectangle 4"/>
          <p:cNvSpPr>
            <a:spLocks noChangeArrowheads="1"/>
          </p:cNvSpPr>
          <p:nvPr/>
        </p:nvSpPr>
        <p:spPr bwMode="auto">
          <a:xfrm>
            <a:off x="461963" y="336550"/>
            <a:ext cx="6237287" cy="1473200"/>
          </a:xfrm>
          <a:prstGeom prst="rect">
            <a:avLst/>
          </a:prstGeom>
          <a:noFill/>
          <a:ln w="76200" cmpd="tri">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endParaRPr lang="en-US" altLang="en-US">
              <a:solidFill>
                <a:srgbClr val="800080"/>
              </a:solidFill>
            </a:endParaRPr>
          </a:p>
        </p:txBody>
      </p:sp>
      <p:pic>
        <p:nvPicPr>
          <p:cNvPr id="5125" name="Picture 5" descr="j030084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77050" y="387350"/>
            <a:ext cx="1814513" cy="1528763"/>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42" y="2736351"/>
            <a:ext cx="7772400" cy="1143000"/>
          </a:xfrm>
        </p:spPr>
        <p:txBody>
          <a:bodyPr/>
          <a:lstStyle/>
          <a:p>
            <a:r>
              <a:rPr lang="en-US" dirty="0" smtClean="0"/>
              <a:t>Any Questions?</a:t>
            </a:r>
            <a:endParaRPr lang="en-US" dirty="0"/>
          </a:p>
        </p:txBody>
      </p:sp>
    </p:spTree>
    <p:extLst>
      <p:ext uri="{BB962C8B-B14F-4D97-AF65-F5344CB8AC3E}">
        <p14:creationId xmlns:p14="http://schemas.microsoft.com/office/powerpoint/2010/main" val="171085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609600"/>
            <a:ext cx="6477000" cy="639763"/>
          </a:xfrm>
        </p:spPr>
        <p:txBody>
          <a:bodyPr/>
          <a:lstStyle/>
          <a:p>
            <a:pPr eaLnBrk="1" hangingPunct="1"/>
            <a:r>
              <a:rPr lang="en-US" altLang="en-US" sz="4000"/>
              <a:t>Two Views of Assessment --</a:t>
            </a:r>
          </a:p>
        </p:txBody>
      </p:sp>
      <p:sp>
        <p:nvSpPr>
          <p:cNvPr id="6147" name="Rectangle 3"/>
          <p:cNvSpPr>
            <a:spLocks noGrp="1" noChangeArrowheads="1"/>
          </p:cNvSpPr>
          <p:nvPr>
            <p:ph type="body" sz="half" idx="1"/>
          </p:nvPr>
        </p:nvSpPr>
        <p:spPr>
          <a:xfrm>
            <a:off x="1219200" y="1417638"/>
            <a:ext cx="3429000" cy="5211762"/>
          </a:xfrm>
        </p:spPr>
        <p:txBody>
          <a:bodyPr/>
          <a:lstStyle/>
          <a:p>
            <a:pPr eaLnBrk="1" hangingPunct="1">
              <a:buFontTx/>
              <a:buNone/>
            </a:pPr>
            <a:r>
              <a:rPr lang="en-US" altLang="en-US" b="1"/>
              <a:t>Assessment is for:</a:t>
            </a:r>
          </a:p>
          <a:p>
            <a:pPr eaLnBrk="1" hangingPunct="1">
              <a:buFont typeface="Wingdings" charset="2"/>
              <a:buNone/>
            </a:pPr>
            <a:r>
              <a:rPr lang="en-US" altLang="en-US"/>
              <a:t>Gatekeeping</a:t>
            </a:r>
          </a:p>
          <a:p>
            <a:pPr eaLnBrk="1" hangingPunct="1">
              <a:buFont typeface="Wingdings" charset="2"/>
              <a:buNone/>
            </a:pPr>
            <a:r>
              <a:rPr lang="en-US" altLang="en-US"/>
              <a:t>Judging</a:t>
            </a:r>
          </a:p>
          <a:p>
            <a:pPr eaLnBrk="1" hangingPunct="1">
              <a:buFont typeface="Wingdings" charset="2"/>
              <a:buNone/>
            </a:pPr>
            <a:r>
              <a:rPr lang="en-US" altLang="en-US"/>
              <a:t>Right Answers</a:t>
            </a:r>
          </a:p>
          <a:p>
            <a:pPr eaLnBrk="1" hangingPunct="1">
              <a:buFont typeface="Wingdings" charset="2"/>
              <a:buNone/>
            </a:pPr>
            <a:r>
              <a:rPr lang="en-US" altLang="en-US"/>
              <a:t>Control</a:t>
            </a:r>
          </a:p>
          <a:p>
            <a:pPr eaLnBrk="1" hangingPunct="1">
              <a:buFont typeface="Wingdings" charset="2"/>
              <a:buNone/>
            </a:pPr>
            <a:r>
              <a:rPr lang="en-US" altLang="en-US"/>
              <a:t>Comparison to others</a:t>
            </a:r>
          </a:p>
          <a:p>
            <a:pPr eaLnBrk="1" hangingPunct="1">
              <a:buFont typeface="Wingdings" charset="2"/>
              <a:buNone/>
            </a:pPr>
            <a:r>
              <a:rPr lang="en-US" altLang="en-US"/>
              <a:t>Use with single activities</a:t>
            </a:r>
          </a:p>
        </p:txBody>
      </p:sp>
      <p:sp>
        <p:nvSpPr>
          <p:cNvPr id="6148" name="Rectangle 4"/>
          <p:cNvSpPr>
            <a:spLocks noGrp="1" noChangeArrowheads="1"/>
          </p:cNvSpPr>
          <p:nvPr>
            <p:ph type="body" sz="half" idx="2"/>
          </p:nvPr>
        </p:nvSpPr>
        <p:spPr>
          <a:xfrm>
            <a:off x="5680075" y="1417638"/>
            <a:ext cx="3140075" cy="4373562"/>
          </a:xfrm>
        </p:spPr>
        <p:txBody>
          <a:bodyPr/>
          <a:lstStyle/>
          <a:p>
            <a:pPr eaLnBrk="1" hangingPunct="1">
              <a:buFontTx/>
              <a:buNone/>
            </a:pPr>
            <a:r>
              <a:rPr lang="en-US" altLang="en-US" b="1"/>
              <a:t>Assessment is for:</a:t>
            </a:r>
          </a:p>
          <a:p>
            <a:pPr eaLnBrk="1" hangingPunct="1">
              <a:buFont typeface="Wingdings" charset="2"/>
              <a:buNone/>
            </a:pPr>
            <a:r>
              <a:rPr lang="en-US" altLang="en-US"/>
              <a:t>Nurturing</a:t>
            </a:r>
          </a:p>
          <a:p>
            <a:pPr eaLnBrk="1" hangingPunct="1">
              <a:buFont typeface="Wingdings" charset="2"/>
              <a:buNone/>
            </a:pPr>
            <a:r>
              <a:rPr lang="en-US" altLang="en-US"/>
              <a:t>Guiding</a:t>
            </a:r>
          </a:p>
          <a:p>
            <a:pPr eaLnBrk="1" hangingPunct="1">
              <a:buFont typeface="Wingdings" charset="2"/>
              <a:buNone/>
            </a:pPr>
            <a:r>
              <a:rPr lang="en-US" altLang="en-US"/>
              <a:t>Self-Reflection</a:t>
            </a:r>
          </a:p>
          <a:p>
            <a:pPr eaLnBrk="1" hangingPunct="1">
              <a:buFont typeface="Wingdings" charset="2"/>
              <a:buNone/>
            </a:pPr>
            <a:r>
              <a:rPr lang="en-US" altLang="en-US"/>
              <a:t>Information</a:t>
            </a:r>
          </a:p>
          <a:p>
            <a:pPr eaLnBrk="1" hangingPunct="1">
              <a:buFont typeface="Wingdings" charset="2"/>
              <a:buNone/>
            </a:pPr>
            <a:r>
              <a:rPr lang="en-US" altLang="en-US"/>
              <a:t>Comparison to task</a:t>
            </a:r>
          </a:p>
          <a:p>
            <a:pPr eaLnBrk="1" hangingPunct="1">
              <a:buFont typeface="Wingdings" charset="2"/>
              <a:buNone/>
            </a:pPr>
            <a:r>
              <a:rPr lang="en-US" altLang="en-US"/>
              <a:t>Use over multiple activities</a:t>
            </a:r>
          </a:p>
        </p:txBody>
      </p:sp>
      <p:sp>
        <p:nvSpPr>
          <p:cNvPr id="6149" name="Rectangle 5"/>
          <p:cNvSpPr>
            <a:spLocks noChangeArrowheads="1"/>
          </p:cNvSpPr>
          <p:nvPr/>
        </p:nvSpPr>
        <p:spPr bwMode="auto">
          <a:xfrm>
            <a:off x="304800" y="533400"/>
            <a:ext cx="609600" cy="5943600"/>
          </a:xfrm>
          <a:prstGeom prst="rect">
            <a:avLst/>
          </a:prstGeom>
          <a:gradFill rotWithShape="1">
            <a:gsLst>
              <a:gs pos="0">
                <a:srgbClr val="CC0000"/>
              </a:gs>
              <a:gs pos="100000">
                <a:srgbClr val="5E0000"/>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6150" name="Line 6"/>
          <p:cNvSpPr>
            <a:spLocks noChangeShapeType="1"/>
          </p:cNvSpPr>
          <p:nvPr/>
        </p:nvSpPr>
        <p:spPr bwMode="auto">
          <a:xfrm>
            <a:off x="3243263" y="2214563"/>
            <a:ext cx="2503487" cy="9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2568575" y="2722563"/>
            <a:ext cx="3130550" cy="19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Line 8"/>
          <p:cNvSpPr>
            <a:spLocks noChangeShapeType="1"/>
          </p:cNvSpPr>
          <p:nvPr/>
        </p:nvSpPr>
        <p:spPr bwMode="auto">
          <a:xfrm>
            <a:off x="2519363" y="3751263"/>
            <a:ext cx="3130550" cy="19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3" name="Line 9"/>
          <p:cNvSpPr>
            <a:spLocks noChangeShapeType="1"/>
          </p:cNvSpPr>
          <p:nvPr/>
        </p:nvSpPr>
        <p:spPr bwMode="auto">
          <a:xfrm>
            <a:off x="3575050" y="3230563"/>
            <a:ext cx="2176463" cy="12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a:off x="3581400" y="4778375"/>
            <a:ext cx="2176463" cy="12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Line 11"/>
          <p:cNvSpPr>
            <a:spLocks noChangeShapeType="1"/>
          </p:cNvSpPr>
          <p:nvPr/>
        </p:nvSpPr>
        <p:spPr bwMode="auto">
          <a:xfrm>
            <a:off x="4435475" y="4256088"/>
            <a:ext cx="1282700" cy="79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3048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endParaRPr lang="en-US" altLang="en-US" sz="1400">
              <a:latin typeface="Arial" charset="0"/>
            </a:endParaRPr>
          </a:p>
        </p:txBody>
      </p:sp>
      <p:sp>
        <p:nvSpPr>
          <p:cNvPr id="7171" name="Rectangle 3"/>
          <p:cNvSpPr>
            <a:spLocks noChangeArrowheads="1"/>
          </p:cNvSpPr>
          <p:nvPr/>
        </p:nvSpPr>
        <p:spPr bwMode="auto">
          <a:xfrm>
            <a:off x="609600" y="228600"/>
            <a:ext cx="7848600" cy="1524000"/>
          </a:xfrm>
          <a:prstGeom prst="rect">
            <a:avLst/>
          </a:prstGeom>
          <a:solidFill>
            <a:srgbClr val="75EDAE"/>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b="1">
                <a:latin typeface="Arial" charset="0"/>
              </a:rPr>
              <a:t>FLEXIBLE GROUPING</a:t>
            </a:r>
          </a:p>
          <a:p>
            <a:pPr algn="ctr" eaLnBrk="1" hangingPunct="1"/>
            <a:r>
              <a:rPr lang="en-US" altLang="en-US" sz="1400">
                <a:latin typeface="Arial" charset="0"/>
              </a:rPr>
              <a:t>Students are part of many different groups – and also work alone – based on the</a:t>
            </a:r>
          </a:p>
          <a:p>
            <a:pPr algn="ctr" eaLnBrk="1" hangingPunct="1"/>
            <a:r>
              <a:rPr lang="en-US" altLang="en-US" sz="1400">
                <a:latin typeface="Arial" charset="0"/>
              </a:rPr>
              <a:t> match of the task to student readiness, interest, or learning style.  Teachers may create </a:t>
            </a:r>
          </a:p>
          <a:p>
            <a:pPr algn="ctr" eaLnBrk="1" hangingPunct="1"/>
            <a:r>
              <a:rPr lang="en-US" altLang="en-US" sz="1400">
                <a:latin typeface="Arial" charset="0"/>
              </a:rPr>
              <a:t>skills-based or interest-based groups that are heterogeneous or homogeneous </a:t>
            </a:r>
          </a:p>
          <a:p>
            <a:pPr algn="ctr" eaLnBrk="1" hangingPunct="1"/>
            <a:r>
              <a:rPr lang="en-US" altLang="en-US" sz="1400">
                <a:latin typeface="Arial" charset="0"/>
              </a:rPr>
              <a:t>in readiness level.  Sometimes students select work groups, and sometimes teachers </a:t>
            </a:r>
          </a:p>
          <a:p>
            <a:pPr algn="ctr" eaLnBrk="1" hangingPunct="1"/>
            <a:r>
              <a:rPr lang="en-US" altLang="en-US" sz="1400">
                <a:latin typeface="Arial" charset="0"/>
              </a:rPr>
              <a:t>select them.  Sometimes student group assignments are purposeful and sometimes random.</a:t>
            </a:r>
          </a:p>
        </p:txBody>
      </p:sp>
      <p:sp>
        <p:nvSpPr>
          <p:cNvPr id="7172" name="Oval 4"/>
          <p:cNvSpPr>
            <a:spLocks noChangeArrowheads="1"/>
          </p:cNvSpPr>
          <p:nvPr/>
        </p:nvSpPr>
        <p:spPr bwMode="auto">
          <a:xfrm>
            <a:off x="914400" y="21336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1</a:t>
            </a:r>
          </a:p>
        </p:txBody>
      </p:sp>
      <p:sp>
        <p:nvSpPr>
          <p:cNvPr id="7173" name="Oval 5"/>
          <p:cNvSpPr>
            <a:spLocks noChangeArrowheads="1"/>
          </p:cNvSpPr>
          <p:nvPr/>
        </p:nvSpPr>
        <p:spPr bwMode="auto">
          <a:xfrm>
            <a:off x="2590800" y="21336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3</a:t>
            </a:r>
          </a:p>
        </p:txBody>
      </p:sp>
      <p:sp>
        <p:nvSpPr>
          <p:cNvPr id="7174" name="Oval 6"/>
          <p:cNvSpPr>
            <a:spLocks noChangeArrowheads="1"/>
          </p:cNvSpPr>
          <p:nvPr/>
        </p:nvSpPr>
        <p:spPr bwMode="auto">
          <a:xfrm>
            <a:off x="4191000" y="21336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5</a:t>
            </a:r>
          </a:p>
        </p:txBody>
      </p:sp>
      <p:sp>
        <p:nvSpPr>
          <p:cNvPr id="7175" name="Oval 7"/>
          <p:cNvSpPr>
            <a:spLocks noChangeArrowheads="1"/>
          </p:cNvSpPr>
          <p:nvPr/>
        </p:nvSpPr>
        <p:spPr bwMode="auto">
          <a:xfrm>
            <a:off x="6019800" y="21336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7</a:t>
            </a:r>
          </a:p>
        </p:txBody>
      </p:sp>
      <p:sp>
        <p:nvSpPr>
          <p:cNvPr id="7176" name="Oval 8"/>
          <p:cNvSpPr>
            <a:spLocks noChangeArrowheads="1"/>
          </p:cNvSpPr>
          <p:nvPr/>
        </p:nvSpPr>
        <p:spPr bwMode="auto">
          <a:xfrm>
            <a:off x="7848600" y="21336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9</a:t>
            </a:r>
          </a:p>
        </p:txBody>
      </p:sp>
      <p:sp>
        <p:nvSpPr>
          <p:cNvPr id="7177" name="Oval 9"/>
          <p:cNvSpPr>
            <a:spLocks noChangeArrowheads="1"/>
          </p:cNvSpPr>
          <p:nvPr/>
        </p:nvSpPr>
        <p:spPr bwMode="auto">
          <a:xfrm>
            <a:off x="7162800" y="57912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8</a:t>
            </a:r>
          </a:p>
        </p:txBody>
      </p:sp>
      <p:sp>
        <p:nvSpPr>
          <p:cNvPr id="7178" name="Oval 10"/>
          <p:cNvSpPr>
            <a:spLocks noChangeArrowheads="1"/>
          </p:cNvSpPr>
          <p:nvPr/>
        </p:nvSpPr>
        <p:spPr bwMode="auto">
          <a:xfrm>
            <a:off x="5334000" y="57912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6</a:t>
            </a:r>
          </a:p>
        </p:txBody>
      </p:sp>
      <p:sp>
        <p:nvSpPr>
          <p:cNvPr id="7179" name="Oval 11"/>
          <p:cNvSpPr>
            <a:spLocks noChangeArrowheads="1"/>
          </p:cNvSpPr>
          <p:nvPr/>
        </p:nvSpPr>
        <p:spPr bwMode="auto">
          <a:xfrm>
            <a:off x="3429000" y="57912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4</a:t>
            </a:r>
          </a:p>
        </p:txBody>
      </p:sp>
      <p:sp>
        <p:nvSpPr>
          <p:cNvPr id="7180" name="Oval 12"/>
          <p:cNvSpPr>
            <a:spLocks noChangeArrowheads="1"/>
          </p:cNvSpPr>
          <p:nvPr/>
        </p:nvSpPr>
        <p:spPr bwMode="auto">
          <a:xfrm>
            <a:off x="1524000" y="5791200"/>
            <a:ext cx="381000" cy="38100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1800">
                <a:latin typeface="Arial" charset="0"/>
              </a:rPr>
              <a:t>2</a:t>
            </a:r>
          </a:p>
        </p:txBody>
      </p:sp>
      <p:sp>
        <p:nvSpPr>
          <p:cNvPr id="7181" name="Text Box 13"/>
          <p:cNvSpPr txBox="1">
            <a:spLocks noChangeArrowheads="1"/>
          </p:cNvSpPr>
          <p:nvPr/>
        </p:nvSpPr>
        <p:spPr bwMode="auto">
          <a:xfrm>
            <a:off x="228600" y="2514600"/>
            <a:ext cx="152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Teacher and whole class begin exploration of a topic or concept</a:t>
            </a:r>
          </a:p>
        </p:txBody>
      </p:sp>
      <p:sp>
        <p:nvSpPr>
          <p:cNvPr id="7182" name="Text Box 14"/>
          <p:cNvSpPr txBox="1">
            <a:spLocks noChangeArrowheads="1"/>
          </p:cNvSpPr>
          <p:nvPr/>
        </p:nvSpPr>
        <p:spPr bwMode="auto">
          <a:xfrm>
            <a:off x="1981200" y="2514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Students and teacher come together to share information and pose questions</a:t>
            </a:r>
          </a:p>
        </p:txBody>
      </p:sp>
      <p:sp>
        <p:nvSpPr>
          <p:cNvPr id="7183" name="Text Box 15"/>
          <p:cNvSpPr txBox="1">
            <a:spLocks noChangeArrowheads="1"/>
          </p:cNvSpPr>
          <p:nvPr/>
        </p:nvSpPr>
        <p:spPr bwMode="auto">
          <a:xfrm>
            <a:off x="3657600" y="25146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The whole class reviews key ideas and extends their study through sharing</a:t>
            </a:r>
          </a:p>
        </p:txBody>
      </p:sp>
      <p:sp>
        <p:nvSpPr>
          <p:cNvPr id="7184" name="Text Box 16"/>
          <p:cNvSpPr txBox="1">
            <a:spLocks noChangeArrowheads="1"/>
          </p:cNvSpPr>
          <p:nvPr/>
        </p:nvSpPr>
        <p:spPr bwMode="auto">
          <a:xfrm>
            <a:off x="5486400" y="25146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The whole class is introduced to a skill needed later to make a presentation</a:t>
            </a:r>
          </a:p>
        </p:txBody>
      </p:sp>
      <p:sp>
        <p:nvSpPr>
          <p:cNvPr id="7185" name="Text Box 17"/>
          <p:cNvSpPr txBox="1">
            <a:spLocks noChangeArrowheads="1"/>
          </p:cNvSpPr>
          <p:nvPr/>
        </p:nvSpPr>
        <p:spPr bwMode="auto">
          <a:xfrm>
            <a:off x="7162800" y="25146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The whole class listens to individual study plans and establishes baseline criteria for success</a:t>
            </a:r>
          </a:p>
        </p:txBody>
      </p:sp>
      <p:sp>
        <p:nvSpPr>
          <p:cNvPr id="7186" name="Text Box 18"/>
          <p:cNvSpPr txBox="1">
            <a:spLocks noChangeArrowheads="1"/>
          </p:cNvSpPr>
          <p:nvPr/>
        </p:nvSpPr>
        <p:spPr bwMode="auto">
          <a:xfrm>
            <a:off x="838200" y="4860925"/>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Students engage in further study using varied materials based on readiness and learning style</a:t>
            </a:r>
          </a:p>
        </p:txBody>
      </p:sp>
      <p:sp>
        <p:nvSpPr>
          <p:cNvPr id="7187" name="Text Box 19"/>
          <p:cNvSpPr txBox="1">
            <a:spLocks noChangeArrowheads="1"/>
          </p:cNvSpPr>
          <p:nvPr/>
        </p:nvSpPr>
        <p:spPr bwMode="auto">
          <a:xfrm>
            <a:off x="2667000" y="4860925"/>
            <a:ext cx="190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Students work on varied </a:t>
            </a:r>
            <a:r>
              <a:rPr lang="en-US" altLang="en-US" sz="1000" u="sng">
                <a:latin typeface="Arial" charset="0"/>
              </a:rPr>
              <a:t>assigned tasks</a:t>
            </a:r>
            <a:r>
              <a:rPr lang="en-US" altLang="en-US" sz="1000">
                <a:latin typeface="Arial" charset="0"/>
              </a:rPr>
              <a:t> designed to help them make sense of key ideas at varied levels of complexity and varied pacing</a:t>
            </a:r>
          </a:p>
        </p:txBody>
      </p:sp>
      <p:sp>
        <p:nvSpPr>
          <p:cNvPr id="7188" name="Text Box 20"/>
          <p:cNvSpPr txBox="1">
            <a:spLocks noChangeArrowheads="1"/>
          </p:cNvSpPr>
          <p:nvPr/>
        </p:nvSpPr>
        <p:spPr bwMode="auto">
          <a:xfrm>
            <a:off x="4648200" y="4860925"/>
            <a:ext cx="1828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In small groups </a:t>
            </a:r>
            <a:r>
              <a:rPr lang="en-US" altLang="en-US" sz="1000" u="sng">
                <a:latin typeface="Arial" charset="0"/>
              </a:rPr>
              <a:t>selected by students</a:t>
            </a:r>
            <a:r>
              <a:rPr lang="en-US" altLang="en-US" sz="1000">
                <a:latin typeface="Arial" charset="0"/>
              </a:rPr>
              <a:t>, they apply key principles to solve teacher-generated problems related to their study</a:t>
            </a:r>
          </a:p>
        </p:txBody>
      </p:sp>
      <p:sp>
        <p:nvSpPr>
          <p:cNvPr id="7189" name="Text Box 21"/>
          <p:cNvSpPr txBox="1">
            <a:spLocks noChangeArrowheads="1"/>
          </p:cNvSpPr>
          <p:nvPr/>
        </p:nvSpPr>
        <p:spPr bwMode="auto">
          <a:xfrm>
            <a:off x="6400800" y="48768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Students self-select interest areas through which they will apply and extend their understandings</a:t>
            </a:r>
          </a:p>
        </p:txBody>
      </p:sp>
      <p:sp>
        <p:nvSpPr>
          <p:cNvPr id="7190" name="Arc 22"/>
          <p:cNvSpPr>
            <a:spLocks/>
          </p:cNvSpPr>
          <p:nvPr/>
        </p:nvSpPr>
        <p:spPr bwMode="auto">
          <a:xfrm rot="-2582085">
            <a:off x="1479550" y="3219450"/>
            <a:ext cx="587375" cy="533400"/>
          </a:xfrm>
          <a:custGeom>
            <a:avLst/>
            <a:gdLst>
              <a:gd name="T0" fmla="*/ 0 w 23726"/>
              <a:gd name="T1" fmla="*/ 2593 h 21600"/>
              <a:gd name="T2" fmla="*/ 587375 w 23726"/>
              <a:gd name="T3" fmla="*/ 533400 h 21600"/>
              <a:gd name="T4" fmla="*/ 52633 w 23726"/>
              <a:gd name="T5" fmla="*/ 533400 h 21600"/>
              <a:gd name="T6" fmla="*/ 0 60000 65536"/>
              <a:gd name="T7" fmla="*/ 0 60000 65536"/>
              <a:gd name="T8" fmla="*/ 0 60000 65536"/>
              <a:gd name="T9" fmla="*/ 0 w 23726"/>
              <a:gd name="T10" fmla="*/ 0 h 21600"/>
              <a:gd name="T11" fmla="*/ 23726 w 23726"/>
              <a:gd name="T12" fmla="*/ 21600 h 21600"/>
            </a:gdLst>
            <a:ahLst/>
            <a:cxnLst>
              <a:cxn ang="T6">
                <a:pos x="T0" y="T1"/>
              </a:cxn>
              <a:cxn ang="T7">
                <a:pos x="T2" y="T3"/>
              </a:cxn>
              <a:cxn ang="T8">
                <a:pos x="T4" y="T5"/>
              </a:cxn>
            </a:cxnLst>
            <a:rect l="T9" t="T10" r="T11" b="T12"/>
            <a:pathLst>
              <a:path w="23726" h="21600" fill="none" extrusionOk="0">
                <a:moveTo>
                  <a:pt x="-1" y="104"/>
                </a:moveTo>
                <a:cubicBezTo>
                  <a:pt x="706" y="35"/>
                  <a:pt x="1416" y="-1"/>
                  <a:pt x="2126" y="0"/>
                </a:cubicBezTo>
                <a:cubicBezTo>
                  <a:pt x="14055" y="0"/>
                  <a:pt x="23726" y="9670"/>
                  <a:pt x="23726" y="21600"/>
                </a:cubicBezTo>
              </a:path>
              <a:path w="23726" h="21600" stroke="0" extrusionOk="0">
                <a:moveTo>
                  <a:pt x="-1" y="104"/>
                </a:moveTo>
                <a:cubicBezTo>
                  <a:pt x="706" y="35"/>
                  <a:pt x="1416" y="-1"/>
                  <a:pt x="2126" y="0"/>
                </a:cubicBezTo>
                <a:cubicBezTo>
                  <a:pt x="14055" y="0"/>
                  <a:pt x="23726" y="9670"/>
                  <a:pt x="23726" y="21600"/>
                </a:cubicBezTo>
                <a:lnTo>
                  <a:pt x="2126"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1" name="Arc 23"/>
          <p:cNvSpPr>
            <a:spLocks/>
          </p:cNvSpPr>
          <p:nvPr/>
        </p:nvSpPr>
        <p:spPr bwMode="auto">
          <a:xfrm rot="-2582085">
            <a:off x="3246438" y="3276600"/>
            <a:ext cx="609600" cy="533400"/>
          </a:xfrm>
          <a:custGeom>
            <a:avLst/>
            <a:gdLst>
              <a:gd name="T0" fmla="*/ 0 w 21600"/>
              <a:gd name="T1" fmla="*/ 0 h 21600"/>
              <a:gd name="T2" fmla="*/ 609600 w 21600"/>
              <a:gd name="T3" fmla="*/ 533400 h 21600"/>
              <a:gd name="T4" fmla="*/ 0 w 21600"/>
              <a:gd name="T5" fmla="*/ 533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2" name="Arc 24"/>
          <p:cNvSpPr>
            <a:spLocks/>
          </p:cNvSpPr>
          <p:nvPr/>
        </p:nvSpPr>
        <p:spPr bwMode="auto">
          <a:xfrm rot="-2582085">
            <a:off x="5000625" y="3182938"/>
            <a:ext cx="534988" cy="669925"/>
          </a:xfrm>
          <a:custGeom>
            <a:avLst/>
            <a:gdLst>
              <a:gd name="T0" fmla="*/ 0 w 21600"/>
              <a:gd name="T1" fmla="*/ 0 h 27136"/>
              <a:gd name="T2" fmla="*/ 517130 w 21600"/>
              <a:gd name="T3" fmla="*/ 669925 h 27136"/>
              <a:gd name="T4" fmla="*/ 0 w 21600"/>
              <a:gd name="T5" fmla="*/ 533254 h 27136"/>
              <a:gd name="T6" fmla="*/ 0 60000 65536"/>
              <a:gd name="T7" fmla="*/ 0 60000 65536"/>
              <a:gd name="T8" fmla="*/ 0 60000 65536"/>
              <a:gd name="T9" fmla="*/ 0 w 21600"/>
              <a:gd name="T10" fmla="*/ 0 h 27136"/>
              <a:gd name="T11" fmla="*/ 21600 w 21600"/>
              <a:gd name="T12" fmla="*/ 27136 h 27136"/>
            </a:gdLst>
            <a:ahLst/>
            <a:cxnLst>
              <a:cxn ang="T6">
                <a:pos x="T0" y="T1"/>
              </a:cxn>
              <a:cxn ang="T7">
                <a:pos x="T2" y="T3"/>
              </a:cxn>
              <a:cxn ang="T8">
                <a:pos x="T4" y="T5"/>
              </a:cxn>
            </a:cxnLst>
            <a:rect l="T9" t="T10" r="T11" b="T12"/>
            <a:pathLst>
              <a:path w="21600" h="27136" fill="none" extrusionOk="0">
                <a:moveTo>
                  <a:pt x="-1" y="0"/>
                </a:moveTo>
                <a:cubicBezTo>
                  <a:pt x="11929" y="0"/>
                  <a:pt x="21600" y="9670"/>
                  <a:pt x="21600" y="21600"/>
                </a:cubicBezTo>
                <a:cubicBezTo>
                  <a:pt x="21600" y="23468"/>
                  <a:pt x="21357" y="25329"/>
                  <a:pt x="20878" y="27135"/>
                </a:cubicBezTo>
              </a:path>
              <a:path w="21600" h="27136" stroke="0" extrusionOk="0">
                <a:moveTo>
                  <a:pt x="-1" y="0"/>
                </a:moveTo>
                <a:cubicBezTo>
                  <a:pt x="11929" y="0"/>
                  <a:pt x="21600" y="9670"/>
                  <a:pt x="21600" y="21600"/>
                </a:cubicBezTo>
                <a:cubicBezTo>
                  <a:pt x="21600" y="23468"/>
                  <a:pt x="21357" y="25329"/>
                  <a:pt x="20878" y="2713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3" name="Arc 25"/>
          <p:cNvSpPr>
            <a:spLocks/>
          </p:cNvSpPr>
          <p:nvPr/>
        </p:nvSpPr>
        <p:spPr bwMode="auto">
          <a:xfrm rot="-2582085">
            <a:off x="6699250" y="3233738"/>
            <a:ext cx="676275" cy="647700"/>
          </a:xfrm>
          <a:custGeom>
            <a:avLst/>
            <a:gdLst>
              <a:gd name="T0" fmla="*/ 0 w 27314"/>
              <a:gd name="T1" fmla="*/ 19022 h 26219"/>
              <a:gd name="T2" fmla="*/ 663895 w 27314"/>
              <a:gd name="T3" fmla="*/ 647700 h 26219"/>
              <a:gd name="T4" fmla="*/ 141475 w 27314"/>
              <a:gd name="T5" fmla="*/ 533595 h 26219"/>
              <a:gd name="T6" fmla="*/ 0 60000 65536"/>
              <a:gd name="T7" fmla="*/ 0 60000 65536"/>
              <a:gd name="T8" fmla="*/ 0 60000 65536"/>
              <a:gd name="T9" fmla="*/ 0 w 27314"/>
              <a:gd name="T10" fmla="*/ 0 h 26219"/>
              <a:gd name="T11" fmla="*/ 27314 w 27314"/>
              <a:gd name="T12" fmla="*/ 26219 h 26219"/>
            </a:gdLst>
            <a:ahLst/>
            <a:cxnLst>
              <a:cxn ang="T6">
                <a:pos x="T0" y="T1"/>
              </a:cxn>
              <a:cxn ang="T7">
                <a:pos x="T2" y="T3"/>
              </a:cxn>
              <a:cxn ang="T8">
                <a:pos x="T4" y="T5"/>
              </a:cxn>
            </a:cxnLst>
            <a:rect l="T9" t="T10" r="T11" b="T12"/>
            <a:pathLst>
              <a:path w="27314" h="26219" fill="none" extrusionOk="0">
                <a:moveTo>
                  <a:pt x="-1" y="769"/>
                </a:moveTo>
                <a:cubicBezTo>
                  <a:pt x="1861" y="258"/>
                  <a:pt x="3783" y="-1"/>
                  <a:pt x="5714" y="0"/>
                </a:cubicBezTo>
                <a:cubicBezTo>
                  <a:pt x="17643" y="0"/>
                  <a:pt x="27314" y="9670"/>
                  <a:pt x="27314" y="21600"/>
                </a:cubicBezTo>
                <a:cubicBezTo>
                  <a:pt x="27314" y="23153"/>
                  <a:pt x="27146" y="24701"/>
                  <a:pt x="26814" y="26219"/>
                </a:cubicBezTo>
              </a:path>
              <a:path w="27314" h="26219" stroke="0" extrusionOk="0">
                <a:moveTo>
                  <a:pt x="-1" y="769"/>
                </a:moveTo>
                <a:cubicBezTo>
                  <a:pt x="1861" y="258"/>
                  <a:pt x="3783" y="-1"/>
                  <a:pt x="5714" y="0"/>
                </a:cubicBezTo>
                <a:cubicBezTo>
                  <a:pt x="17643" y="0"/>
                  <a:pt x="27314" y="9670"/>
                  <a:pt x="27314" y="21600"/>
                </a:cubicBezTo>
                <a:cubicBezTo>
                  <a:pt x="27314" y="23153"/>
                  <a:pt x="27146" y="24701"/>
                  <a:pt x="26814" y="26219"/>
                </a:cubicBezTo>
                <a:lnTo>
                  <a:pt x="571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4" name="Arc 26"/>
          <p:cNvSpPr>
            <a:spLocks/>
          </p:cNvSpPr>
          <p:nvPr/>
        </p:nvSpPr>
        <p:spPr bwMode="auto">
          <a:xfrm rot="-2582085">
            <a:off x="2257425" y="4094163"/>
            <a:ext cx="801688" cy="682625"/>
          </a:xfrm>
          <a:custGeom>
            <a:avLst/>
            <a:gdLst>
              <a:gd name="T0" fmla="*/ 0 w 32413"/>
              <a:gd name="T1" fmla="*/ 71706 h 27617"/>
              <a:gd name="T2" fmla="*/ 780541 w 32413"/>
              <a:gd name="T3" fmla="*/ 682625 h 27617"/>
              <a:gd name="T4" fmla="*/ 267444 w 32413"/>
              <a:gd name="T5" fmla="*/ 533899 h 27617"/>
              <a:gd name="T6" fmla="*/ 0 60000 65536"/>
              <a:gd name="T7" fmla="*/ 0 60000 65536"/>
              <a:gd name="T8" fmla="*/ 0 60000 65536"/>
              <a:gd name="T9" fmla="*/ 0 w 32413"/>
              <a:gd name="T10" fmla="*/ 0 h 27617"/>
              <a:gd name="T11" fmla="*/ 32413 w 32413"/>
              <a:gd name="T12" fmla="*/ 27617 h 27617"/>
            </a:gdLst>
            <a:ahLst/>
            <a:cxnLst>
              <a:cxn ang="T6">
                <a:pos x="T0" y="T1"/>
              </a:cxn>
              <a:cxn ang="T7">
                <a:pos x="T2" y="T3"/>
              </a:cxn>
              <a:cxn ang="T8">
                <a:pos x="T4" y="T5"/>
              </a:cxn>
            </a:cxnLst>
            <a:rect l="T9" t="T10" r="T11" b="T12"/>
            <a:pathLst>
              <a:path w="32413" h="27617" fill="none" extrusionOk="0">
                <a:moveTo>
                  <a:pt x="0" y="2901"/>
                </a:moveTo>
                <a:cubicBezTo>
                  <a:pt x="3286" y="1000"/>
                  <a:pt x="7016" y="-1"/>
                  <a:pt x="10813" y="0"/>
                </a:cubicBezTo>
                <a:cubicBezTo>
                  <a:pt x="22742" y="0"/>
                  <a:pt x="32413" y="9670"/>
                  <a:pt x="32413" y="21600"/>
                </a:cubicBezTo>
                <a:cubicBezTo>
                  <a:pt x="32413" y="23635"/>
                  <a:pt x="32125" y="25661"/>
                  <a:pt x="31558" y="27617"/>
                </a:cubicBezTo>
              </a:path>
              <a:path w="32413" h="27617" stroke="0" extrusionOk="0">
                <a:moveTo>
                  <a:pt x="0" y="2901"/>
                </a:moveTo>
                <a:cubicBezTo>
                  <a:pt x="3286" y="1000"/>
                  <a:pt x="7016" y="-1"/>
                  <a:pt x="10813" y="0"/>
                </a:cubicBezTo>
                <a:cubicBezTo>
                  <a:pt x="22742" y="0"/>
                  <a:pt x="32413" y="9670"/>
                  <a:pt x="32413" y="21600"/>
                </a:cubicBezTo>
                <a:cubicBezTo>
                  <a:pt x="32413" y="23635"/>
                  <a:pt x="32125" y="25661"/>
                  <a:pt x="31558" y="27617"/>
                </a:cubicBezTo>
                <a:lnTo>
                  <a:pt x="1081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5" name="Arc 27"/>
          <p:cNvSpPr>
            <a:spLocks/>
          </p:cNvSpPr>
          <p:nvPr/>
        </p:nvSpPr>
        <p:spPr bwMode="auto">
          <a:xfrm rot="-2582085">
            <a:off x="4189413" y="4117975"/>
            <a:ext cx="534987" cy="533400"/>
          </a:xfrm>
          <a:custGeom>
            <a:avLst/>
            <a:gdLst>
              <a:gd name="T0" fmla="*/ 0 w 21600"/>
              <a:gd name="T1" fmla="*/ 0 h 21600"/>
              <a:gd name="T2" fmla="*/ 534987 w 21600"/>
              <a:gd name="T3" fmla="*/ 533400 h 21600"/>
              <a:gd name="T4" fmla="*/ 0 w 21600"/>
              <a:gd name="T5" fmla="*/ 533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6" name="Arc 28"/>
          <p:cNvSpPr>
            <a:spLocks/>
          </p:cNvSpPr>
          <p:nvPr/>
        </p:nvSpPr>
        <p:spPr bwMode="auto">
          <a:xfrm rot="-2582085">
            <a:off x="5942013" y="4117975"/>
            <a:ext cx="534987" cy="533400"/>
          </a:xfrm>
          <a:custGeom>
            <a:avLst/>
            <a:gdLst>
              <a:gd name="T0" fmla="*/ 0 w 21600"/>
              <a:gd name="T1" fmla="*/ 0 h 21600"/>
              <a:gd name="T2" fmla="*/ 534987 w 21600"/>
              <a:gd name="T3" fmla="*/ 533400 h 21600"/>
              <a:gd name="T4" fmla="*/ 0 w 21600"/>
              <a:gd name="T5" fmla="*/ 533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7" name="Arc 29"/>
          <p:cNvSpPr>
            <a:spLocks/>
          </p:cNvSpPr>
          <p:nvPr/>
        </p:nvSpPr>
        <p:spPr bwMode="auto">
          <a:xfrm rot="-2582085">
            <a:off x="349250" y="3752850"/>
            <a:ext cx="682625" cy="1123950"/>
          </a:xfrm>
          <a:custGeom>
            <a:avLst/>
            <a:gdLst>
              <a:gd name="T0" fmla="*/ 63016 w 21600"/>
              <a:gd name="T1" fmla="*/ 0 h 29782"/>
              <a:gd name="T2" fmla="*/ 630575 w 21600"/>
              <a:gd name="T3" fmla="*/ 1123950 h 29782"/>
              <a:gd name="T4" fmla="*/ 0 w 21600"/>
              <a:gd name="T5" fmla="*/ 811696 h 29782"/>
              <a:gd name="T6" fmla="*/ 0 60000 65536"/>
              <a:gd name="T7" fmla="*/ 0 60000 65536"/>
              <a:gd name="T8" fmla="*/ 0 60000 65536"/>
              <a:gd name="T9" fmla="*/ 0 w 21600"/>
              <a:gd name="T10" fmla="*/ 0 h 29782"/>
              <a:gd name="T11" fmla="*/ 21600 w 21600"/>
              <a:gd name="T12" fmla="*/ 29782 h 29782"/>
            </a:gdLst>
            <a:ahLst/>
            <a:cxnLst>
              <a:cxn ang="T6">
                <a:pos x="T0" y="T1"/>
              </a:cxn>
              <a:cxn ang="T7">
                <a:pos x="T2" y="T3"/>
              </a:cxn>
              <a:cxn ang="T8">
                <a:pos x="T4" y="T5"/>
              </a:cxn>
            </a:cxnLst>
            <a:rect l="T9" t="T10" r="T11" b="T12"/>
            <a:pathLst>
              <a:path w="21600" h="29782" fill="none" extrusionOk="0">
                <a:moveTo>
                  <a:pt x="1993" y="0"/>
                </a:moveTo>
                <a:cubicBezTo>
                  <a:pt x="13103" y="1030"/>
                  <a:pt x="21600" y="10351"/>
                  <a:pt x="21600" y="21508"/>
                </a:cubicBezTo>
                <a:cubicBezTo>
                  <a:pt x="21600" y="24347"/>
                  <a:pt x="21040" y="27158"/>
                  <a:pt x="19952" y="29781"/>
                </a:cubicBezTo>
              </a:path>
              <a:path w="21600" h="29782" stroke="0" extrusionOk="0">
                <a:moveTo>
                  <a:pt x="1993" y="0"/>
                </a:moveTo>
                <a:cubicBezTo>
                  <a:pt x="13103" y="1030"/>
                  <a:pt x="21600" y="10351"/>
                  <a:pt x="21600" y="21508"/>
                </a:cubicBezTo>
                <a:cubicBezTo>
                  <a:pt x="21600" y="24347"/>
                  <a:pt x="21040" y="27158"/>
                  <a:pt x="19952" y="29781"/>
                </a:cubicBezTo>
                <a:lnTo>
                  <a:pt x="0" y="2150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8" name="Arc 30"/>
          <p:cNvSpPr>
            <a:spLocks/>
          </p:cNvSpPr>
          <p:nvPr/>
        </p:nvSpPr>
        <p:spPr bwMode="auto">
          <a:xfrm rot="-2582085">
            <a:off x="7697788" y="3871913"/>
            <a:ext cx="1019175" cy="904875"/>
          </a:xfrm>
          <a:custGeom>
            <a:avLst/>
            <a:gdLst>
              <a:gd name="T0" fmla="*/ 0 w 26833"/>
              <a:gd name="T1" fmla="*/ 29911 h 21600"/>
              <a:gd name="T2" fmla="*/ 1019175 w 26833"/>
              <a:gd name="T3" fmla="*/ 760891 h 21600"/>
              <a:gd name="T4" fmla="*/ 209206 w 26833"/>
              <a:gd name="T5" fmla="*/ 904875 h 21600"/>
              <a:gd name="T6" fmla="*/ 0 60000 65536"/>
              <a:gd name="T7" fmla="*/ 0 60000 65536"/>
              <a:gd name="T8" fmla="*/ 0 60000 65536"/>
              <a:gd name="T9" fmla="*/ 0 w 26833"/>
              <a:gd name="T10" fmla="*/ 0 h 21600"/>
              <a:gd name="T11" fmla="*/ 26833 w 26833"/>
              <a:gd name="T12" fmla="*/ 21600 h 21600"/>
            </a:gdLst>
            <a:ahLst/>
            <a:cxnLst>
              <a:cxn ang="T6">
                <a:pos x="T0" y="T1"/>
              </a:cxn>
              <a:cxn ang="T7">
                <a:pos x="T2" y="T3"/>
              </a:cxn>
              <a:cxn ang="T8">
                <a:pos x="T4" y="T5"/>
              </a:cxn>
            </a:cxnLst>
            <a:rect l="T9" t="T10" r="T11" b="T12"/>
            <a:pathLst>
              <a:path w="26833" h="21600" fill="none" extrusionOk="0">
                <a:moveTo>
                  <a:pt x="0" y="714"/>
                </a:moveTo>
                <a:cubicBezTo>
                  <a:pt x="1797" y="240"/>
                  <a:pt x="3648" y="-1"/>
                  <a:pt x="5508" y="0"/>
                </a:cubicBezTo>
                <a:cubicBezTo>
                  <a:pt x="16110" y="0"/>
                  <a:pt x="25145" y="7695"/>
                  <a:pt x="26832" y="18163"/>
                </a:cubicBezTo>
              </a:path>
              <a:path w="26833" h="21600" stroke="0" extrusionOk="0">
                <a:moveTo>
                  <a:pt x="0" y="714"/>
                </a:moveTo>
                <a:cubicBezTo>
                  <a:pt x="1797" y="240"/>
                  <a:pt x="3648" y="-1"/>
                  <a:pt x="5508" y="0"/>
                </a:cubicBezTo>
                <a:cubicBezTo>
                  <a:pt x="16110" y="0"/>
                  <a:pt x="25145" y="7695"/>
                  <a:pt x="26832" y="18163"/>
                </a:cubicBezTo>
                <a:lnTo>
                  <a:pt x="5508"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199" name="Arc 31"/>
          <p:cNvSpPr>
            <a:spLocks/>
          </p:cNvSpPr>
          <p:nvPr/>
        </p:nvSpPr>
        <p:spPr bwMode="auto">
          <a:xfrm rot="8314962">
            <a:off x="2308225" y="3149600"/>
            <a:ext cx="685800" cy="727075"/>
          </a:xfrm>
          <a:custGeom>
            <a:avLst/>
            <a:gdLst>
              <a:gd name="T0" fmla="*/ 0 w 21600"/>
              <a:gd name="T1" fmla="*/ 0 h 22889"/>
              <a:gd name="T2" fmla="*/ 684594 w 21600"/>
              <a:gd name="T3" fmla="*/ 727075 h 22889"/>
              <a:gd name="T4" fmla="*/ 0 w 21600"/>
              <a:gd name="T5" fmla="*/ 686130 h 22889"/>
              <a:gd name="T6" fmla="*/ 0 60000 65536"/>
              <a:gd name="T7" fmla="*/ 0 60000 65536"/>
              <a:gd name="T8" fmla="*/ 0 60000 65536"/>
              <a:gd name="T9" fmla="*/ 0 w 21600"/>
              <a:gd name="T10" fmla="*/ 0 h 22889"/>
              <a:gd name="T11" fmla="*/ 21600 w 21600"/>
              <a:gd name="T12" fmla="*/ 22889 h 22889"/>
            </a:gdLst>
            <a:ahLst/>
            <a:cxnLst>
              <a:cxn ang="T6">
                <a:pos x="T0" y="T1"/>
              </a:cxn>
              <a:cxn ang="T7">
                <a:pos x="T2" y="T3"/>
              </a:cxn>
              <a:cxn ang="T8">
                <a:pos x="T4" y="T5"/>
              </a:cxn>
            </a:cxnLst>
            <a:rect l="T9" t="T10" r="T11" b="T12"/>
            <a:pathLst>
              <a:path w="21600" h="22889" fill="none" extrusionOk="0">
                <a:moveTo>
                  <a:pt x="-1" y="0"/>
                </a:moveTo>
                <a:cubicBezTo>
                  <a:pt x="11929" y="0"/>
                  <a:pt x="21600" y="9670"/>
                  <a:pt x="21600" y="21600"/>
                </a:cubicBezTo>
                <a:cubicBezTo>
                  <a:pt x="21600" y="22029"/>
                  <a:pt x="21587" y="22459"/>
                  <a:pt x="21561" y="22888"/>
                </a:cubicBezTo>
              </a:path>
              <a:path w="21600" h="22889" stroke="0" extrusionOk="0">
                <a:moveTo>
                  <a:pt x="-1" y="0"/>
                </a:moveTo>
                <a:cubicBezTo>
                  <a:pt x="11929" y="0"/>
                  <a:pt x="21600" y="9670"/>
                  <a:pt x="21600" y="21600"/>
                </a:cubicBezTo>
                <a:cubicBezTo>
                  <a:pt x="21600" y="22029"/>
                  <a:pt x="21587" y="22459"/>
                  <a:pt x="21561" y="22888"/>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0" name="Arc 32"/>
          <p:cNvSpPr>
            <a:spLocks/>
          </p:cNvSpPr>
          <p:nvPr/>
        </p:nvSpPr>
        <p:spPr bwMode="auto">
          <a:xfrm rot="8073821">
            <a:off x="4027487" y="3084513"/>
            <a:ext cx="758825" cy="685800"/>
          </a:xfrm>
          <a:custGeom>
            <a:avLst/>
            <a:gdLst>
              <a:gd name="T0" fmla="*/ 0 w 23902"/>
              <a:gd name="T1" fmla="*/ 3937 h 21600"/>
              <a:gd name="T2" fmla="*/ 758825 w 23902"/>
              <a:gd name="T3" fmla="*/ 671227 h 21600"/>
              <a:gd name="T4" fmla="*/ 73241 w 23902"/>
              <a:gd name="T5" fmla="*/ 685800 h 21600"/>
              <a:gd name="T6" fmla="*/ 0 60000 65536"/>
              <a:gd name="T7" fmla="*/ 0 60000 65536"/>
              <a:gd name="T8" fmla="*/ 0 60000 65536"/>
              <a:gd name="T9" fmla="*/ 0 w 23902"/>
              <a:gd name="T10" fmla="*/ 0 h 21600"/>
              <a:gd name="T11" fmla="*/ 23902 w 23902"/>
              <a:gd name="T12" fmla="*/ 21600 h 21600"/>
            </a:gdLst>
            <a:ahLst/>
            <a:cxnLst>
              <a:cxn ang="T6">
                <a:pos x="T0" y="T1"/>
              </a:cxn>
              <a:cxn ang="T7">
                <a:pos x="T2" y="T3"/>
              </a:cxn>
              <a:cxn ang="T8">
                <a:pos x="T4" y="T5"/>
              </a:cxn>
            </a:cxnLst>
            <a:rect l="T9" t="T10" r="T11" b="T12"/>
            <a:pathLst>
              <a:path w="23902" h="21600" fill="none" extrusionOk="0">
                <a:moveTo>
                  <a:pt x="-1" y="123"/>
                </a:moveTo>
                <a:cubicBezTo>
                  <a:pt x="766" y="41"/>
                  <a:pt x="1536" y="-1"/>
                  <a:pt x="2307" y="0"/>
                </a:cubicBezTo>
                <a:cubicBezTo>
                  <a:pt x="14057" y="0"/>
                  <a:pt x="23652" y="9393"/>
                  <a:pt x="23902" y="21140"/>
                </a:cubicBezTo>
              </a:path>
              <a:path w="23902" h="21600" stroke="0" extrusionOk="0">
                <a:moveTo>
                  <a:pt x="-1" y="123"/>
                </a:moveTo>
                <a:cubicBezTo>
                  <a:pt x="766" y="41"/>
                  <a:pt x="1536" y="-1"/>
                  <a:pt x="2307" y="0"/>
                </a:cubicBezTo>
                <a:cubicBezTo>
                  <a:pt x="14057" y="0"/>
                  <a:pt x="23652" y="9393"/>
                  <a:pt x="23902" y="21140"/>
                </a:cubicBezTo>
                <a:lnTo>
                  <a:pt x="2307"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1" name="Arc 33"/>
          <p:cNvSpPr>
            <a:spLocks/>
          </p:cNvSpPr>
          <p:nvPr/>
        </p:nvSpPr>
        <p:spPr bwMode="auto">
          <a:xfrm rot="8073821">
            <a:off x="5791200" y="3200400"/>
            <a:ext cx="685800" cy="685800"/>
          </a:xfrm>
          <a:custGeom>
            <a:avLst/>
            <a:gdLst>
              <a:gd name="T0" fmla="*/ 0 w 21600"/>
              <a:gd name="T1" fmla="*/ 0 h 21600"/>
              <a:gd name="T2" fmla="*/ 685800 w 21600"/>
              <a:gd name="T3" fmla="*/ 685800 h 21600"/>
              <a:gd name="T4" fmla="*/ 0 w 21600"/>
              <a:gd name="T5" fmla="*/ 685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2" name="Arc 34"/>
          <p:cNvSpPr>
            <a:spLocks/>
          </p:cNvSpPr>
          <p:nvPr/>
        </p:nvSpPr>
        <p:spPr bwMode="auto">
          <a:xfrm rot="8073821">
            <a:off x="7716838" y="3128962"/>
            <a:ext cx="763588" cy="989013"/>
          </a:xfrm>
          <a:custGeom>
            <a:avLst/>
            <a:gdLst>
              <a:gd name="T0" fmla="*/ 21600 w 21600"/>
              <a:gd name="T1" fmla="*/ 0 h 21591"/>
              <a:gd name="T2" fmla="*/ 763588 w 21600"/>
              <a:gd name="T3" fmla="*/ 989013 h 21591"/>
              <a:gd name="T4" fmla="*/ 0 w 21600"/>
              <a:gd name="T5" fmla="*/ 989013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611" y="-1"/>
                </a:moveTo>
                <a:cubicBezTo>
                  <a:pt x="12297" y="330"/>
                  <a:pt x="21600" y="9899"/>
                  <a:pt x="21600" y="21591"/>
                </a:cubicBezTo>
              </a:path>
              <a:path w="21600" h="21591" stroke="0" extrusionOk="0">
                <a:moveTo>
                  <a:pt x="611" y="-1"/>
                </a:moveTo>
                <a:cubicBezTo>
                  <a:pt x="12297" y="330"/>
                  <a:pt x="21600" y="9899"/>
                  <a:pt x="21600" y="21591"/>
                </a:cubicBezTo>
                <a:lnTo>
                  <a:pt x="0" y="2159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3" name="Arc 35"/>
          <p:cNvSpPr>
            <a:spLocks/>
          </p:cNvSpPr>
          <p:nvPr/>
        </p:nvSpPr>
        <p:spPr bwMode="auto">
          <a:xfrm rot="8073821">
            <a:off x="212725" y="3160713"/>
            <a:ext cx="1131887" cy="795338"/>
          </a:xfrm>
          <a:custGeom>
            <a:avLst/>
            <a:gdLst>
              <a:gd name="T0" fmla="*/ 0 w 22553"/>
              <a:gd name="T1" fmla="*/ 810 h 21600"/>
              <a:gd name="T2" fmla="*/ 1131887 w 22553"/>
              <a:gd name="T3" fmla="*/ 754687 h 21600"/>
              <a:gd name="T4" fmla="*/ 49234 w 22553"/>
              <a:gd name="T5" fmla="*/ 795338 h 21600"/>
              <a:gd name="T6" fmla="*/ 0 60000 65536"/>
              <a:gd name="T7" fmla="*/ 0 60000 65536"/>
              <a:gd name="T8" fmla="*/ 0 60000 65536"/>
              <a:gd name="T9" fmla="*/ 0 w 22553"/>
              <a:gd name="T10" fmla="*/ 0 h 21600"/>
              <a:gd name="T11" fmla="*/ 22553 w 22553"/>
              <a:gd name="T12" fmla="*/ 21600 h 21600"/>
            </a:gdLst>
            <a:ahLst/>
            <a:cxnLst>
              <a:cxn ang="T6">
                <a:pos x="T0" y="T1"/>
              </a:cxn>
              <a:cxn ang="T7">
                <a:pos x="T2" y="T3"/>
              </a:cxn>
              <a:cxn ang="T8">
                <a:pos x="T4" y="T5"/>
              </a:cxn>
            </a:cxnLst>
            <a:rect l="T9" t="T10" r="T11" b="T12"/>
            <a:pathLst>
              <a:path w="22553" h="21600" fill="none" extrusionOk="0">
                <a:moveTo>
                  <a:pt x="0" y="22"/>
                </a:moveTo>
                <a:cubicBezTo>
                  <a:pt x="326" y="7"/>
                  <a:pt x="653" y="-1"/>
                  <a:pt x="981" y="0"/>
                </a:cubicBezTo>
                <a:cubicBezTo>
                  <a:pt x="12481" y="0"/>
                  <a:pt x="21964" y="9010"/>
                  <a:pt x="22552" y="20496"/>
                </a:cubicBezTo>
              </a:path>
              <a:path w="22553" h="21600" stroke="0" extrusionOk="0">
                <a:moveTo>
                  <a:pt x="0" y="22"/>
                </a:moveTo>
                <a:cubicBezTo>
                  <a:pt x="326" y="7"/>
                  <a:pt x="653" y="-1"/>
                  <a:pt x="981" y="0"/>
                </a:cubicBezTo>
                <a:cubicBezTo>
                  <a:pt x="12481" y="0"/>
                  <a:pt x="21964" y="9010"/>
                  <a:pt x="22552" y="20496"/>
                </a:cubicBezTo>
                <a:lnTo>
                  <a:pt x="98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4" name="Arc 36"/>
          <p:cNvSpPr>
            <a:spLocks/>
          </p:cNvSpPr>
          <p:nvPr/>
        </p:nvSpPr>
        <p:spPr bwMode="auto">
          <a:xfrm rot="8073821">
            <a:off x="1371600" y="4117975"/>
            <a:ext cx="685800" cy="685800"/>
          </a:xfrm>
          <a:custGeom>
            <a:avLst/>
            <a:gdLst>
              <a:gd name="T0" fmla="*/ 0 w 21600"/>
              <a:gd name="T1" fmla="*/ 0 h 21600"/>
              <a:gd name="T2" fmla="*/ 685800 w 21600"/>
              <a:gd name="T3" fmla="*/ 685800 h 21600"/>
              <a:gd name="T4" fmla="*/ 0 w 21600"/>
              <a:gd name="T5" fmla="*/ 685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5" name="Arc 37"/>
          <p:cNvSpPr>
            <a:spLocks/>
          </p:cNvSpPr>
          <p:nvPr/>
        </p:nvSpPr>
        <p:spPr bwMode="auto">
          <a:xfrm rot="8073821">
            <a:off x="3270250" y="4027488"/>
            <a:ext cx="723900" cy="685800"/>
          </a:xfrm>
          <a:custGeom>
            <a:avLst/>
            <a:gdLst>
              <a:gd name="T0" fmla="*/ 0 w 22811"/>
              <a:gd name="T1" fmla="*/ 1080 h 21600"/>
              <a:gd name="T2" fmla="*/ 723900 w 22811"/>
              <a:gd name="T3" fmla="*/ 685800 h 21600"/>
              <a:gd name="T4" fmla="*/ 38431 w 22811"/>
              <a:gd name="T5" fmla="*/ 685800 h 21600"/>
              <a:gd name="T6" fmla="*/ 0 60000 65536"/>
              <a:gd name="T7" fmla="*/ 0 60000 65536"/>
              <a:gd name="T8" fmla="*/ 0 60000 65536"/>
              <a:gd name="T9" fmla="*/ 0 w 22811"/>
              <a:gd name="T10" fmla="*/ 0 h 21600"/>
              <a:gd name="T11" fmla="*/ 22811 w 22811"/>
              <a:gd name="T12" fmla="*/ 21600 h 21600"/>
            </a:gdLst>
            <a:ahLst/>
            <a:cxnLst>
              <a:cxn ang="T6">
                <a:pos x="T0" y="T1"/>
              </a:cxn>
              <a:cxn ang="T7">
                <a:pos x="T2" y="T3"/>
              </a:cxn>
              <a:cxn ang="T8">
                <a:pos x="T4" y="T5"/>
              </a:cxn>
            </a:cxnLst>
            <a:rect l="T9" t="T10" r="T11" b="T12"/>
            <a:pathLst>
              <a:path w="22811" h="21600" fill="none" extrusionOk="0">
                <a:moveTo>
                  <a:pt x="-1" y="33"/>
                </a:moveTo>
                <a:cubicBezTo>
                  <a:pt x="403" y="11"/>
                  <a:pt x="807" y="-1"/>
                  <a:pt x="1211" y="0"/>
                </a:cubicBezTo>
                <a:cubicBezTo>
                  <a:pt x="13140" y="0"/>
                  <a:pt x="22811" y="9670"/>
                  <a:pt x="22811" y="21600"/>
                </a:cubicBezTo>
              </a:path>
              <a:path w="22811" h="21600" stroke="0" extrusionOk="0">
                <a:moveTo>
                  <a:pt x="-1" y="33"/>
                </a:moveTo>
                <a:cubicBezTo>
                  <a:pt x="403" y="11"/>
                  <a:pt x="807" y="-1"/>
                  <a:pt x="1211" y="0"/>
                </a:cubicBezTo>
                <a:cubicBezTo>
                  <a:pt x="13140" y="0"/>
                  <a:pt x="22811" y="9670"/>
                  <a:pt x="22811" y="21600"/>
                </a:cubicBezTo>
                <a:lnTo>
                  <a:pt x="121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6" name="Arc 38"/>
          <p:cNvSpPr>
            <a:spLocks/>
          </p:cNvSpPr>
          <p:nvPr/>
        </p:nvSpPr>
        <p:spPr bwMode="auto">
          <a:xfrm rot="8073821">
            <a:off x="4968875" y="4025900"/>
            <a:ext cx="806450" cy="685800"/>
          </a:xfrm>
          <a:custGeom>
            <a:avLst/>
            <a:gdLst>
              <a:gd name="T0" fmla="*/ 0 w 25390"/>
              <a:gd name="T1" fmla="*/ 10636 h 21600"/>
              <a:gd name="T2" fmla="*/ 806450 w 25390"/>
              <a:gd name="T3" fmla="*/ 685800 h 21600"/>
              <a:gd name="T4" fmla="*/ 120380 w 25390"/>
              <a:gd name="T5" fmla="*/ 685800 h 21600"/>
              <a:gd name="T6" fmla="*/ 0 60000 65536"/>
              <a:gd name="T7" fmla="*/ 0 60000 65536"/>
              <a:gd name="T8" fmla="*/ 0 60000 65536"/>
              <a:gd name="T9" fmla="*/ 0 w 25390"/>
              <a:gd name="T10" fmla="*/ 0 h 21600"/>
              <a:gd name="T11" fmla="*/ 25390 w 25390"/>
              <a:gd name="T12" fmla="*/ 21600 h 21600"/>
            </a:gdLst>
            <a:ahLst/>
            <a:cxnLst>
              <a:cxn ang="T6">
                <a:pos x="T0" y="T1"/>
              </a:cxn>
              <a:cxn ang="T7">
                <a:pos x="T2" y="T3"/>
              </a:cxn>
              <a:cxn ang="T8">
                <a:pos x="T4" y="T5"/>
              </a:cxn>
            </a:cxnLst>
            <a:rect l="T9" t="T10" r="T11" b="T12"/>
            <a:pathLst>
              <a:path w="25390" h="21600" fill="none" extrusionOk="0">
                <a:moveTo>
                  <a:pt x="0" y="335"/>
                </a:moveTo>
                <a:cubicBezTo>
                  <a:pt x="1251" y="112"/>
                  <a:pt x="2519" y="-1"/>
                  <a:pt x="3790" y="0"/>
                </a:cubicBezTo>
                <a:cubicBezTo>
                  <a:pt x="15719" y="0"/>
                  <a:pt x="25390" y="9670"/>
                  <a:pt x="25390" y="21600"/>
                </a:cubicBezTo>
              </a:path>
              <a:path w="25390" h="21600" stroke="0" extrusionOk="0">
                <a:moveTo>
                  <a:pt x="0" y="335"/>
                </a:moveTo>
                <a:cubicBezTo>
                  <a:pt x="1251" y="112"/>
                  <a:pt x="2519" y="-1"/>
                  <a:pt x="3790" y="0"/>
                </a:cubicBezTo>
                <a:cubicBezTo>
                  <a:pt x="15719" y="0"/>
                  <a:pt x="25390" y="9670"/>
                  <a:pt x="25390" y="21600"/>
                </a:cubicBezTo>
                <a:lnTo>
                  <a:pt x="379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7" name="Arc 39"/>
          <p:cNvSpPr>
            <a:spLocks/>
          </p:cNvSpPr>
          <p:nvPr/>
        </p:nvSpPr>
        <p:spPr bwMode="auto">
          <a:xfrm rot="8073821">
            <a:off x="6696075" y="4021138"/>
            <a:ext cx="746125" cy="685800"/>
          </a:xfrm>
          <a:custGeom>
            <a:avLst/>
            <a:gdLst>
              <a:gd name="T0" fmla="*/ 0 w 23482"/>
              <a:gd name="T1" fmla="*/ 2604 h 21600"/>
              <a:gd name="T2" fmla="*/ 746125 w 23482"/>
              <a:gd name="T3" fmla="*/ 685800 h 21600"/>
              <a:gd name="T4" fmla="*/ 59799 w 23482"/>
              <a:gd name="T5" fmla="*/ 685800 h 21600"/>
              <a:gd name="T6" fmla="*/ 0 60000 65536"/>
              <a:gd name="T7" fmla="*/ 0 60000 65536"/>
              <a:gd name="T8" fmla="*/ 0 60000 65536"/>
              <a:gd name="T9" fmla="*/ 0 w 23482"/>
              <a:gd name="T10" fmla="*/ 0 h 21600"/>
              <a:gd name="T11" fmla="*/ 23482 w 23482"/>
              <a:gd name="T12" fmla="*/ 21600 h 21600"/>
            </a:gdLst>
            <a:ahLst/>
            <a:cxnLst>
              <a:cxn ang="T6">
                <a:pos x="T0" y="T1"/>
              </a:cxn>
              <a:cxn ang="T7">
                <a:pos x="T2" y="T3"/>
              </a:cxn>
              <a:cxn ang="T8">
                <a:pos x="T4" y="T5"/>
              </a:cxn>
            </a:cxnLst>
            <a:rect l="T9" t="T10" r="T11" b="T12"/>
            <a:pathLst>
              <a:path w="23482" h="21600" fill="none" extrusionOk="0">
                <a:moveTo>
                  <a:pt x="0" y="82"/>
                </a:moveTo>
                <a:cubicBezTo>
                  <a:pt x="625" y="27"/>
                  <a:pt x="1253" y="-1"/>
                  <a:pt x="1882" y="0"/>
                </a:cubicBezTo>
                <a:cubicBezTo>
                  <a:pt x="13811" y="0"/>
                  <a:pt x="23482" y="9670"/>
                  <a:pt x="23482" y="21600"/>
                </a:cubicBezTo>
              </a:path>
              <a:path w="23482" h="21600" stroke="0" extrusionOk="0">
                <a:moveTo>
                  <a:pt x="0" y="82"/>
                </a:moveTo>
                <a:cubicBezTo>
                  <a:pt x="625" y="27"/>
                  <a:pt x="1253" y="-1"/>
                  <a:pt x="1882" y="0"/>
                </a:cubicBezTo>
                <a:cubicBezTo>
                  <a:pt x="13811" y="0"/>
                  <a:pt x="23482" y="9670"/>
                  <a:pt x="23482" y="21600"/>
                </a:cubicBezTo>
                <a:lnTo>
                  <a:pt x="1882"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7208" name="Line 40"/>
          <p:cNvSpPr>
            <a:spLocks noChangeShapeType="1"/>
          </p:cNvSpPr>
          <p:nvPr/>
        </p:nvSpPr>
        <p:spPr bwMode="auto">
          <a:xfrm>
            <a:off x="609600" y="3276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9" name="Line 41"/>
          <p:cNvSpPr>
            <a:spLocks noChangeShapeType="1"/>
          </p:cNvSpPr>
          <p:nvPr/>
        </p:nvSpPr>
        <p:spPr bwMode="auto">
          <a:xfrm>
            <a:off x="2743200" y="3276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0" name="Line 42"/>
          <p:cNvSpPr>
            <a:spLocks noChangeShapeType="1"/>
          </p:cNvSpPr>
          <p:nvPr/>
        </p:nvSpPr>
        <p:spPr bwMode="auto">
          <a:xfrm>
            <a:off x="4343400" y="3200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1" name="Line 43"/>
          <p:cNvSpPr>
            <a:spLocks noChangeShapeType="1"/>
          </p:cNvSpPr>
          <p:nvPr/>
        </p:nvSpPr>
        <p:spPr bwMode="auto">
          <a:xfrm>
            <a:off x="6172200" y="3276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2" name="Line 44"/>
          <p:cNvSpPr>
            <a:spLocks noChangeShapeType="1"/>
          </p:cNvSpPr>
          <p:nvPr/>
        </p:nvSpPr>
        <p:spPr bwMode="auto">
          <a:xfrm>
            <a:off x="81534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3" name="Line 45"/>
          <p:cNvSpPr>
            <a:spLocks noChangeShapeType="1"/>
          </p:cNvSpPr>
          <p:nvPr/>
        </p:nvSpPr>
        <p:spPr bwMode="auto">
          <a:xfrm>
            <a:off x="17526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4" name="Line 46"/>
          <p:cNvSpPr>
            <a:spLocks noChangeShapeType="1"/>
          </p:cNvSpPr>
          <p:nvPr/>
        </p:nvSpPr>
        <p:spPr bwMode="auto">
          <a:xfrm>
            <a:off x="35814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5" name="Line 47"/>
          <p:cNvSpPr>
            <a:spLocks noChangeShapeType="1"/>
          </p:cNvSpPr>
          <p:nvPr/>
        </p:nvSpPr>
        <p:spPr bwMode="auto">
          <a:xfrm>
            <a:off x="54102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6" name="Line 48"/>
          <p:cNvSpPr>
            <a:spLocks noChangeShapeType="1"/>
          </p:cNvSpPr>
          <p:nvPr/>
        </p:nvSpPr>
        <p:spPr bwMode="auto">
          <a:xfrm>
            <a:off x="73152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7" name="Text Box 49"/>
          <p:cNvSpPr txBox="1">
            <a:spLocks noChangeArrowheads="1"/>
          </p:cNvSpPr>
          <p:nvPr/>
        </p:nvSpPr>
        <p:spPr bwMode="auto">
          <a:xfrm>
            <a:off x="1371600" y="6172200"/>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000">
                <a:latin typeface="Arial" charset="0"/>
              </a:rPr>
              <a:t>A differentiated classroom is marked by a repeated rhythm of whole-class preparation, review, and sharing, followed by opportunity for individual or small-group exploration, sense-making, extension, and production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2057400" y="152400"/>
            <a:ext cx="4953000" cy="609600"/>
          </a:xfrm>
          <a:prstGeom prst="rect">
            <a:avLst/>
          </a:prstGeom>
          <a:solidFill>
            <a:srgbClr val="6366F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altLang="en-US" sz="3200">
                <a:latin typeface="Times" charset="0"/>
              </a:rPr>
              <a:t>Differentiation of Instruction</a:t>
            </a:r>
            <a:r>
              <a:rPr lang="en-US" altLang="en-US">
                <a:latin typeface="Times" charset="0"/>
              </a:rPr>
              <a:t> </a:t>
            </a:r>
          </a:p>
        </p:txBody>
      </p:sp>
      <p:sp>
        <p:nvSpPr>
          <p:cNvPr id="8195" name="Text Box 11"/>
          <p:cNvSpPr txBox="1">
            <a:spLocks noChangeArrowheads="1"/>
          </p:cNvSpPr>
          <p:nvPr/>
        </p:nvSpPr>
        <p:spPr bwMode="auto">
          <a:xfrm>
            <a:off x="1679575" y="704850"/>
            <a:ext cx="5900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a:t>Is a teacher’s response to learner’s needs</a:t>
            </a:r>
            <a:r>
              <a:rPr lang="en-US" altLang="en-US" sz="2000">
                <a:latin typeface="Times" charset="0"/>
              </a:rPr>
              <a:t> </a:t>
            </a:r>
            <a:r>
              <a:rPr lang="en-US" altLang="en-US"/>
              <a:t>guided by general principles of differentiation</a:t>
            </a:r>
          </a:p>
        </p:txBody>
      </p:sp>
      <p:sp>
        <p:nvSpPr>
          <p:cNvPr id="8196" name="Text Box 13"/>
          <p:cNvSpPr txBox="1">
            <a:spLocks noChangeArrowheads="1"/>
          </p:cNvSpPr>
          <p:nvPr/>
        </p:nvSpPr>
        <p:spPr bwMode="auto">
          <a:xfrm>
            <a:off x="431800" y="1943100"/>
            <a:ext cx="2159000" cy="406400"/>
          </a:xfrm>
          <a:prstGeom prst="rect">
            <a:avLst/>
          </a:prstGeom>
          <a:solidFill>
            <a:srgbClr val="DBE334"/>
          </a:solidFill>
          <a:ln w="9525">
            <a:solidFill>
              <a:srgbClr val="330AFF"/>
            </a:solidFill>
            <a:miter lim="800000"/>
            <a:headEnd/>
            <a:tailEnd/>
          </a:ln>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solidFill>
                  <a:srgbClr val="330AFF"/>
                </a:solidFill>
                <a:latin typeface="Times" charset="0"/>
              </a:rPr>
              <a:t>Respectful tasks</a:t>
            </a:r>
          </a:p>
        </p:txBody>
      </p:sp>
      <p:sp>
        <p:nvSpPr>
          <p:cNvPr id="8197" name="Text Box 14"/>
          <p:cNvSpPr txBox="1">
            <a:spLocks noChangeArrowheads="1"/>
          </p:cNvSpPr>
          <p:nvPr/>
        </p:nvSpPr>
        <p:spPr bwMode="auto">
          <a:xfrm>
            <a:off x="3175000" y="1943100"/>
            <a:ext cx="2235200" cy="406400"/>
          </a:xfrm>
          <a:prstGeom prst="rect">
            <a:avLst/>
          </a:prstGeom>
          <a:solidFill>
            <a:srgbClr val="DBE334"/>
          </a:solidFill>
          <a:ln w="9525">
            <a:solidFill>
              <a:srgbClr val="330AFF"/>
            </a:solidFill>
            <a:miter lim="800000"/>
            <a:headEnd/>
            <a:tailEnd/>
          </a:ln>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solidFill>
                  <a:srgbClr val="330AFF"/>
                </a:solidFill>
                <a:latin typeface="Times" charset="0"/>
              </a:rPr>
              <a:t>Flexible grouping</a:t>
            </a:r>
            <a:endParaRPr lang="en-US" altLang="en-US">
              <a:latin typeface="Times" charset="0"/>
            </a:endParaRPr>
          </a:p>
        </p:txBody>
      </p:sp>
      <p:sp>
        <p:nvSpPr>
          <p:cNvPr id="8198" name="Text Box 15"/>
          <p:cNvSpPr txBox="1">
            <a:spLocks noChangeArrowheads="1"/>
          </p:cNvSpPr>
          <p:nvPr/>
        </p:nvSpPr>
        <p:spPr bwMode="auto">
          <a:xfrm>
            <a:off x="6094413" y="1943100"/>
            <a:ext cx="2516187" cy="406400"/>
          </a:xfrm>
          <a:prstGeom prst="rect">
            <a:avLst/>
          </a:prstGeom>
          <a:solidFill>
            <a:srgbClr val="DBE334"/>
          </a:solidFill>
          <a:ln w="9525">
            <a:solidFill>
              <a:srgbClr val="330AFF"/>
            </a:solidFill>
            <a:miter lim="800000"/>
            <a:headEnd/>
            <a:tailEnd/>
          </a:ln>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sz="2000">
                <a:solidFill>
                  <a:srgbClr val="330AFF"/>
                </a:solidFill>
                <a:latin typeface="Times" charset="0"/>
              </a:rPr>
              <a:t>Continual assessment</a:t>
            </a:r>
          </a:p>
        </p:txBody>
      </p:sp>
      <p:sp>
        <p:nvSpPr>
          <p:cNvPr id="8199" name="Text Box 16"/>
          <p:cNvSpPr txBox="1">
            <a:spLocks noChangeArrowheads="1"/>
          </p:cNvSpPr>
          <p:nvPr/>
        </p:nvSpPr>
        <p:spPr bwMode="auto">
          <a:xfrm>
            <a:off x="1905000" y="2590800"/>
            <a:ext cx="544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a:t>Teachers Can Differentiate Through:</a:t>
            </a:r>
          </a:p>
        </p:txBody>
      </p:sp>
      <p:sp>
        <p:nvSpPr>
          <p:cNvPr id="8200" name="Text Box 17"/>
          <p:cNvSpPr txBox="1">
            <a:spLocks noChangeArrowheads="1"/>
          </p:cNvSpPr>
          <p:nvPr/>
        </p:nvSpPr>
        <p:spPr bwMode="auto">
          <a:xfrm>
            <a:off x="990600" y="3733800"/>
            <a:ext cx="1447800"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Content</a:t>
            </a:r>
          </a:p>
        </p:txBody>
      </p:sp>
      <p:sp>
        <p:nvSpPr>
          <p:cNvPr id="8201" name="Text Box 18"/>
          <p:cNvSpPr txBox="1">
            <a:spLocks noChangeArrowheads="1"/>
          </p:cNvSpPr>
          <p:nvPr/>
        </p:nvSpPr>
        <p:spPr bwMode="auto">
          <a:xfrm>
            <a:off x="3581400" y="3717925"/>
            <a:ext cx="1392238"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Process</a:t>
            </a:r>
          </a:p>
        </p:txBody>
      </p:sp>
      <p:sp>
        <p:nvSpPr>
          <p:cNvPr id="8202" name="Text Box 19"/>
          <p:cNvSpPr txBox="1">
            <a:spLocks noChangeArrowheads="1"/>
          </p:cNvSpPr>
          <p:nvPr/>
        </p:nvSpPr>
        <p:spPr bwMode="auto">
          <a:xfrm>
            <a:off x="6324600" y="3717925"/>
            <a:ext cx="1397000"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Product</a:t>
            </a:r>
          </a:p>
        </p:txBody>
      </p:sp>
      <p:sp>
        <p:nvSpPr>
          <p:cNvPr id="8203" name="Text Box 20"/>
          <p:cNvSpPr txBox="1">
            <a:spLocks noChangeArrowheads="1"/>
          </p:cNvSpPr>
          <p:nvPr/>
        </p:nvSpPr>
        <p:spPr bwMode="auto">
          <a:xfrm>
            <a:off x="2771775" y="4343400"/>
            <a:ext cx="3481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a:t>According to Students’</a:t>
            </a:r>
          </a:p>
        </p:txBody>
      </p:sp>
      <p:sp>
        <p:nvSpPr>
          <p:cNvPr id="8204" name="Text Box 21"/>
          <p:cNvSpPr txBox="1">
            <a:spLocks noChangeArrowheads="1"/>
          </p:cNvSpPr>
          <p:nvPr/>
        </p:nvSpPr>
        <p:spPr bwMode="auto">
          <a:xfrm>
            <a:off x="990600" y="5638800"/>
            <a:ext cx="1727200"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Readiness</a:t>
            </a:r>
          </a:p>
        </p:txBody>
      </p:sp>
      <p:sp>
        <p:nvSpPr>
          <p:cNvPr id="8205" name="Text Box 22"/>
          <p:cNvSpPr txBox="1">
            <a:spLocks noChangeArrowheads="1"/>
          </p:cNvSpPr>
          <p:nvPr/>
        </p:nvSpPr>
        <p:spPr bwMode="auto">
          <a:xfrm>
            <a:off x="3581400" y="5638800"/>
            <a:ext cx="1524000"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Interest</a:t>
            </a:r>
          </a:p>
        </p:txBody>
      </p:sp>
      <p:sp>
        <p:nvSpPr>
          <p:cNvPr id="8206" name="Text Box 23"/>
          <p:cNvSpPr txBox="1">
            <a:spLocks noChangeArrowheads="1"/>
          </p:cNvSpPr>
          <p:nvPr/>
        </p:nvSpPr>
        <p:spPr bwMode="auto">
          <a:xfrm>
            <a:off x="5867400" y="5638800"/>
            <a:ext cx="2692400" cy="457200"/>
          </a:xfrm>
          <a:prstGeom prst="rect">
            <a:avLst/>
          </a:prstGeom>
          <a:solidFill>
            <a:srgbClr val="E3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en-US" altLang="en-US" b="1">
                <a:latin typeface="Times" charset="0"/>
              </a:rPr>
              <a:t>Learning Profile</a:t>
            </a:r>
          </a:p>
        </p:txBody>
      </p:sp>
      <p:sp>
        <p:nvSpPr>
          <p:cNvPr id="8207" name="Line 24"/>
          <p:cNvSpPr>
            <a:spLocks noChangeShapeType="1"/>
          </p:cNvSpPr>
          <p:nvPr/>
        </p:nvSpPr>
        <p:spPr bwMode="auto">
          <a:xfrm flipH="1">
            <a:off x="1727200" y="1524000"/>
            <a:ext cx="269240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25"/>
          <p:cNvSpPr>
            <a:spLocks noChangeShapeType="1"/>
          </p:cNvSpPr>
          <p:nvPr/>
        </p:nvSpPr>
        <p:spPr bwMode="auto">
          <a:xfrm>
            <a:off x="4419600" y="1524000"/>
            <a:ext cx="320040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26"/>
          <p:cNvSpPr>
            <a:spLocks noChangeShapeType="1"/>
          </p:cNvSpPr>
          <p:nvPr/>
        </p:nvSpPr>
        <p:spPr bwMode="auto">
          <a:xfrm>
            <a:off x="4419600" y="152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210" name="Group 40"/>
          <p:cNvGrpSpPr>
            <a:grpSpLocks/>
          </p:cNvGrpSpPr>
          <p:nvPr/>
        </p:nvGrpSpPr>
        <p:grpSpPr bwMode="auto">
          <a:xfrm>
            <a:off x="1524000" y="3048000"/>
            <a:ext cx="5410200" cy="685800"/>
            <a:chOff x="1008" y="1920"/>
            <a:chExt cx="3408" cy="432"/>
          </a:xfrm>
        </p:grpSpPr>
        <p:sp>
          <p:nvSpPr>
            <p:cNvPr id="8219" name="Line 32"/>
            <p:cNvSpPr>
              <a:spLocks noChangeShapeType="1"/>
            </p:cNvSpPr>
            <p:nvPr/>
          </p:nvSpPr>
          <p:spPr bwMode="auto">
            <a:xfrm>
              <a:off x="1008" y="1920"/>
              <a:ext cx="34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33"/>
            <p:cNvSpPr>
              <a:spLocks noChangeShapeType="1"/>
            </p:cNvSpPr>
            <p:nvPr/>
          </p:nvSpPr>
          <p:spPr bwMode="auto">
            <a:xfrm>
              <a:off x="1008" y="19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1" name="Line 34"/>
            <p:cNvSpPr>
              <a:spLocks noChangeShapeType="1"/>
            </p:cNvSpPr>
            <p:nvPr/>
          </p:nvSpPr>
          <p:spPr bwMode="auto">
            <a:xfrm>
              <a:off x="2688" y="19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2" name="Line 35"/>
            <p:cNvSpPr>
              <a:spLocks noChangeShapeType="1"/>
            </p:cNvSpPr>
            <p:nvPr/>
          </p:nvSpPr>
          <p:spPr bwMode="auto">
            <a:xfrm>
              <a:off x="4416" y="19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211" name="Group 41"/>
          <p:cNvGrpSpPr>
            <a:grpSpLocks/>
          </p:cNvGrpSpPr>
          <p:nvPr/>
        </p:nvGrpSpPr>
        <p:grpSpPr bwMode="auto">
          <a:xfrm>
            <a:off x="1524000" y="4953000"/>
            <a:ext cx="5410200" cy="685800"/>
            <a:chOff x="960" y="3120"/>
            <a:chExt cx="3408" cy="432"/>
          </a:xfrm>
        </p:grpSpPr>
        <p:sp>
          <p:nvSpPr>
            <p:cNvPr id="8215" name="Line 36"/>
            <p:cNvSpPr>
              <a:spLocks noChangeShapeType="1"/>
            </p:cNvSpPr>
            <p:nvPr/>
          </p:nvSpPr>
          <p:spPr bwMode="auto">
            <a:xfrm>
              <a:off x="960" y="3120"/>
              <a:ext cx="34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37"/>
            <p:cNvSpPr>
              <a:spLocks noChangeShapeType="1"/>
            </p:cNvSpPr>
            <p:nvPr/>
          </p:nvSpPr>
          <p:spPr bwMode="auto">
            <a:xfrm>
              <a:off x="960" y="31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7" name="Line 38"/>
            <p:cNvSpPr>
              <a:spLocks noChangeShapeType="1"/>
            </p:cNvSpPr>
            <p:nvPr/>
          </p:nvSpPr>
          <p:spPr bwMode="auto">
            <a:xfrm>
              <a:off x="2640" y="31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8" name="Line 39"/>
            <p:cNvSpPr>
              <a:spLocks noChangeShapeType="1"/>
            </p:cNvSpPr>
            <p:nvPr/>
          </p:nvSpPr>
          <p:spPr bwMode="auto">
            <a:xfrm>
              <a:off x="4368" y="3120"/>
              <a:ext cx="0"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212" name="Line 42"/>
          <p:cNvSpPr>
            <a:spLocks noChangeShapeType="1"/>
          </p:cNvSpPr>
          <p:nvPr/>
        </p:nvSpPr>
        <p:spPr bwMode="auto">
          <a:xfrm>
            <a:off x="2133600" y="4191000"/>
            <a:ext cx="3810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43"/>
          <p:cNvSpPr>
            <a:spLocks noChangeShapeType="1"/>
          </p:cNvSpPr>
          <p:nvPr/>
        </p:nvSpPr>
        <p:spPr bwMode="auto">
          <a:xfrm flipH="1">
            <a:off x="6019800" y="4191000"/>
            <a:ext cx="8382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44"/>
          <p:cNvSpPr>
            <a:spLocks noChangeShapeType="1"/>
          </p:cNvSpPr>
          <p:nvPr/>
        </p:nvSpPr>
        <p:spPr bwMode="auto">
          <a:xfrm>
            <a:off x="4191000" y="4191000"/>
            <a:ext cx="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1385888" y="442913"/>
            <a:ext cx="5765800" cy="5765800"/>
            <a:chOff x="873" y="279"/>
            <a:chExt cx="3632" cy="3632"/>
          </a:xfrm>
        </p:grpSpPr>
        <p:sp>
          <p:nvSpPr>
            <p:cNvPr id="9219" name="Oval 4"/>
            <p:cNvSpPr>
              <a:spLocks noChangeArrowheads="1"/>
            </p:cNvSpPr>
            <p:nvPr/>
          </p:nvSpPr>
          <p:spPr bwMode="auto">
            <a:xfrm>
              <a:off x="873" y="279"/>
              <a:ext cx="3632" cy="363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9220" name="Oval 5"/>
            <p:cNvSpPr>
              <a:spLocks noChangeArrowheads="1"/>
            </p:cNvSpPr>
            <p:nvPr/>
          </p:nvSpPr>
          <p:spPr bwMode="auto">
            <a:xfrm>
              <a:off x="1421" y="806"/>
              <a:ext cx="2572" cy="2572"/>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9221" name="WordArt 6"/>
            <p:cNvSpPr>
              <a:spLocks noChangeArrowheads="1" noChangeShapeType="1" noTextEdit="1"/>
            </p:cNvSpPr>
            <p:nvPr/>
          </p:nvSpPr>
          <p:spPr bwMode="auto">
            <a:xfrm rot="202040">
              <a:off x="1951" y="602"/>
              <a:ext cx="1565" cy="408"/>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charset="0"/>
                  <a:ea typeface="Arial Black" charset="0"/>
                  <a:cs typeface="Arial Black" charset="0"/>
                </a:rPr>
                <a:t>CONTENT</a:t>
              </a:r>
            </a:p>
          </p:txBody>
        </p:sp>
        <p:sp>
          <p:nvSpPr>
            <p:cNvPr id="9222" name="WordArt 7"/>
            <p:cNvSpPr>
              <a:spLocks noChangeArrowheads="1" noChangeShapeType="1" noTextEdit="1"/>
            </p:cNvSpPr>
            <p:nvPr/>
          </p:nvSpPr>
          <p:spPr bwMode="auto">
            <a:xfrm rot="6847307">
              <a:off x="3056" y="2469"/>
              <a:ext cx="1517" cy="408"/>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charset="0"/>
                  <a:ea typeface="Arial Black" charset="0"/>
                  <a:cs typeface="Arial Black" charset="0"/>
                </a:rPr>
                <a:t>PROCESS</a:t>
              </a:r>
            </a:p>
          </p:txBody>
        </p:sp>
        <p:sp>
          <p:nvSpPr>
            <p:cNvPr id="9223" name="WordArt 8"/>
            <p:cNvSpPr>
              <a:spLocks noChangeArrowheads="1" noChangeShapeType="1" noTextEdit="1"/>
            </p:cNvSpPr>
            <p:nvPr/>
          </p:nvSpPr>
          <p:spPr bwMode="auto">
            <a:xfrm rot="-6929403">
              <a:off x="786" y="2416"/>
              <a:ext cx="1570" cy="408"/>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charset="0"/>
                  <a:ea typeface="Arial Black" charset="0"/>
                  <a:cs typeface="Arial Black" charset="0"/>
                </a:rPr>
                <a:t>PRODUCT</a:t>
              </a:r>
            </a:p>
          </p:txBody>
        </p:sp>
        <p:sp>
          <p:nvSpPr>
            <p:cNvPr id="9224" name="AutoShape 9"/>
            <p:cNvSpPr>
              <a:spLocks noChangeArrowheads="1"/>
            </p:cNvSpPr>
            <p:nvPr/>
          </p:nvSpPr>
          <p:spPr bwMode="auto">
            <a:xfrm rot="-3621194">
              <a:off x="899" y="1073"/>
              <a:ext cx="1017" cy="418"/>
            </a:xfrm>
            <a:prstGeom prst="leftRightArrow">
              <a:avLst>
                <a:gd name="adj1" fmla="val 50000"/>
                <a:gd name="adj2" fmla="val 4866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9225" name="AutoShape 10"/>
            <p:cNvSpPr>
              <a:spLocks noChangeArrowheads="1"/>
            </p:cNvSpPr>
            <p:nvPr/>
          </p:nvSpPr>
          <p:spPr bwMode="auto">
            <a:xfrm rot="10800000">
              <a:off x="2113" y="3384"/>
              <a:ext cx="1148" cy="418"/>
            </a:xfrm>
            <a:prstGeom prst="leftRightArrow">
              <a:avLst>
                <a:gd name="adj1" fmla="val 50000"/>
                <a:gd name="adj2" fmla="val 54928"/>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9226" name="AutoShape 11"/>
            <p:cNvSpPr>
              <a:spLocks noChangeArrowheads="1"/>
            </p:cNvSpPr>
            <p:nvPr/>
          </p:nvSpPr>
          <p:spPr bwMode="auto">
            <a:xfrm rot="-7281563">
              <a:off x="3518" y="1104"/>
              <a:ext cx="1017" cy="418"/>
            </a:xfrm>
            <a:prstGeom prst="leftRightArrow">
              <a:avLst>
                <a:gd name="adj1" fmla="val 50000"/>
                <a:gd name="adj2" fmla="val 4866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p>
          </p:txBody>
        </p:sp>
        <p:sp>
          <p:nvSpPr>
            <p:cNvPr id="9227" name="WordArt 12"/>
            <p:cNvSpPr>
              <a:spLocks noChangeArrowheads="1" noChangeShapeType="1" noTextEdit="1"/>
            </p:cNvSpPr>
            <p:nvPr/>
          </p:nvSpPr>
          <p:spPr bwMode="auto">
            <a:xfrm rot="213251">
              <a:off x="1751" y="1639"/>
              <a:ext cx="1968" cy="322"/>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charset="0"/>
                  <a:ea typeface="Arial" charset="0"/>
                  <a:cs typeface="Arial" charset="0"/>
                </a:rPr>
                <a:t>ASSESSMENT</a:t>
              </a:r>
            </a:p>
          </p:txBody>
        </p:sp>
        <p:sp>
          <p:nvSpPr>
            <p:cNvPr id="9228" name="WordArt 13"/>
            <p:cNvSpPr>
              <a:spLocks noChangeArrowheads="1" noChangeShapeType="1" noTextEdit="1"/>
            </p:cNvSpPr>
            <p:nvPr/>
          </p:nvSpPr>
          <p:spPr bwMode="auto">
            <a:xfrm>
              <a:off x="2095" y="1243"/>
              <a:ext cx="1301" cy="168"/>
            </a:xfrm>
            <a:prstGeom prst="rect">
              <a:avLst/>
            </a:prstGeom>
          </p:spPr>
          <p:txBody>
            <a:bodyPr spcFirstLastPara="1" wrap="none" fromWordArt="1">
              <a:prstTxWarp prst="textArchUp">
                <a:avLst>
                  <a:gd name="adj" fmla="val 10800004"/>
                </a:avLst>
              </a:prstTxWarp>
            </a:bodyPr>
            <a:lstStyle/>
            <a:p>
              <a:pPr algn="ctr"/>
              <a:r>
                <a:rPr lang="en-US" sz="1800" kern="10">
                  <a:ln w="9525">
                    <a:solidFill>
                      <a:srgbClr val="000000"/>
                    </a:solidFill>
                    <a:round/>
                    <a:headEnd/>
                    <a:tailEnd/>
                  </a:ln>
                  <a:solidFill>
                    <a:srgbClr val="000000"/>
                  </a:solidFill>
                  <a:latin typeface="Arial" charset="0"/>
                  <a:ea typeface="Arial" charset="0"/>
                  <a:cs typeface="Arial" charset="0"/>
                </a:rPr>
                <a:t>Pre - Post - Ongoing</a:t>
              </a:r>
            </a:p>
          </p:txBody>
        </p:sp>
        <p:sp>
          <p:nvSpPr>
            <p:cNvPr id="9229" name="Text Box 14"/>
            <p:cNvSpPr txBox="1">
              <a:spLocks noChangeArrowheads="1"/>
            </p:cNvSpPr>
            <p:nvPr/>
          </p:nvSpPr>
          <p:spPr bwMode="auto">
            <a:xfrm>
              <a:off x="1424" y="1904"/>
              <a:ext cx="263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ltLang="en-US" sz="1600" b="1">
                  <a:latin typeface="Arial" charset="0"/>
                </a:rPr>
                <a:t>for</a:t>
              </a:r>
            </a:p>
            <a:p>
              <a:pPr algn="ctr" eaLnBrk="1" hangingPunct="1">
                <a:spcBef>
                  <a:spcPct val="50000"/>
                </a:spcBef>
              </a:pPr>
              <a:r>
                <a:rPr lang="en-US" altLang="en-US" sz="1600" b="1">
                  <a:latin typeface="Arial" charset="0"/>
                </a:rPr>
                <a:t>Interest – Readiness – Learning Profile</a:t>
              </a:r>
            </a:p>
            <a:p>
              <a:pPr algn="ctr" eaLnBrk="1" hangingPunct="1">
                <a:spcBef>
                  <a:spcPct val="50000"/>
                </a:spcBef>
              </a:pPr>
              <a:r>
                <a:rPr lang="en-US" altLang="en-US" sz="1600" b="1">
                  <a:latin typeface="Arial" charset="0"/>
                </a:rPr>
                <a:t>by</a:t>
              </a:r>
            </a:p>
            <a:p>
              <a:pPr algn="ctr" eaLnBrk="1" hangingPunct="1">
                <a:spcBef>
                  <a:spcPct val="50000"/>
                </a:spcBef>
              </a:pPr>
              <a:r>
                <a:rPr lang="en-US" altLang="en-US" sz="1600" b="1">
                  <a:latin typeface="Arial" charset="0"/>
                </a:rPr>
                <a:t>Self – Peers - Teachers</a:t>
              </a:r>
            </a:p>
            <a:p>
              <a:pPr algn="ctr" eaLnBrk="1" hangingPunct="1">
                <a:spcBef>
                  <a:spcPct val="50000"/>
                </a:spcBef>
              </a:pPr>
              <a:endParaRPr lang="en-US" altLang="en-US" sz="1600" b="1">
                <a:latin typeface="Arial"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98438"/>
            <a:ext cx="8229600" cy="868362"/>
          </a:xfrm>
        </p:spPr>
        <p:txBody>
          <a:bodyPr/>
          <a:lstStyle/>
          <a:p>
            <a:pPr eaLnBrk="1" hangingPunct="1"/>
            <a:r>
              <a:rPr lang="en-US" altLang="en-US"/>
              <a:t>Flexible Grouping</a:t>
            </a:r>
          </a:p>
        </p:txBody>
      </p:sp>
      <p:sp>
        <p:nvSpPr>
          <p:cNvPr id="10243" name="Rectangle 3"/>
          <p:cNvSpPr>
            <a:spLocks noGrp="1" noChangeArrowheads="1"/>
          </p:cNvSpPr>
          <p:nvPr>
            <p:ph type="body" idx="1"/>
          </p:nvPr>
        </p:nvSpPr>
        <p:spPr>
          <a:xfrm>
            <a:off x="457200" y="1295400"/>
            <a:ext cx="8229600" cy="5105400"/>
          </a:xfrm>
          <a:ln w="38100" cap="flat">
            <a:solidFill>
              <a:srgbClr val="75EDAE"/>
            </a:solidFill>
            <a:prstDash val="lgDashDotDot"/>
            <a:miter lim="800000"/>
            <a:headEnd/>
            <a:tailEnd/>
          </a:ln>
        </p:spPr>
        <p:txBody>
          <a:bodyPr/>
          <a:lstStyle/>
          <a:p>
            <a:pPr algn="ctr" eaLnBrk="1" hangingPunct="1">
              <a:buFontTx/>
              <a:buNone/>
            </a:pPr>
            <a:r>
              <a:rPr lang="en-US" altLang="en-US"/>
              <a:t>Students are part of many different groups (and also work alone) based on the match of the task to student readiness, interest, or learning style.  Teachers may create skills – based or interest – based groups that are heterogeneous or homogeneous in readiness level.  Sometimes students select work groups, and sometimes teachers select them.  Sometimes student group assignments are purposeful and sometimes random.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3655</Words>
  <Application>Microsoft Macintosh PowerPoint</Application>
  <PresentationFormat>On-screen Show (4:3)</PresentationFormat>
  <Paragraphs>718</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Andy</vt:lpstr>
      <vt:lpstr>Arial Black</vt:lpstr>
      <vt:lpstr>Comic Sans MS</vt:lpstr>
      <vt:lpstr>Forte</vt:lpstr>
      <vt:lpstr>Textile</vt:lpstr>
      <vt:lpstr>Times</vt:lpstr>
      <vt:lpstr>Times New Roman</vt:lpstr>
      <vt:lpstr>Wingdings</vt:lpstr>
      <vt:lpstr>Arial</vt:lpstr>
      <vt:lpstr>Default Design</vt:lpstr>
      <vt:lpstr> Differentiating Instruction:   Beginning the Journey     </vt:lpstr>
      <vt:lpstr>Differentiated  Instruction  Defined</vt:lpstr>
      <vt:lpstr>Key Principles of a Differentiated Classroom</vt:lpstr>
      <vt:lpstr>Assessment in a  Differentiated Classroom</vt:lpstr>
      <vt:lpstr>Two Views of Assessment --</vt:lpstr>
      <vt:lpstr>PowerPoint Presentation</vt:lpstr>
      <vt:lpstr>PowerPoint Presentation</vt:lpstr>
      <vt:lpstr>PowerPoint Presentation</vt:lpstr>
      <vt:lpstr>Flexible Grouping</vt:lpstr>
      <vt:lpstr>PowerPoint Presentation</vt:lpstr>
      <vt:lpstr>How Does Research Support DI?</vt:lpstr>
      <vt:lpstr>Checklist for Brain Based Classrooms</vt:lpstr>
      <vt:lpstr>Checklist for Brain Based Classrooms</vt:lpstr>
      <vt:lpstr>Checklist for Brain Based Classrooms</vt:lpstr>
      <vt:lpstr>Checklist for Brain Based Classrooms</vt:lpstr>
      <vt:lpstr>Checklist for Brain Based Classrooms</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Best Practices for Standards-based Instruction</vt:lpstr>
      <vt:lpstr>Have you ever said … ’I just don’t know what to do with that kid’? (Remember, don’t overgeneralize. There’s great diversity in all groups!!!)</vt:lpstr>
      <vt:lpstr>(Remember, don’t overgeneralize. There’s great diversity in all groups!!!)</vt:lpstr>
      <vt:lpstr>(Remember, don’t overgeneralize. There’s great diversity in all groups!!!)</vt:lpstr>
      <vt:lpstr>(Remember, don’t overgeneralize. There’s great diversity in all groups!!!)</vt:lpstr>
      <vt:lpstr>THINKING ABOUT  ON-GOING ASSESSMENT</vt:lpstr>
      <vt:lpstr>Learner Profile Card</vt:lpstr>
      <vt:lpstr>PowerPoint Presentation</vt:lpstr>
      <vt:lpstr>PowerPoint Presentation</vt:lpstr>
      <vt:lpstr>TO DIFFERENTIATE PROCESS</vt:lpstr>
      <vt:lpstr>PowerPoint Presentation</vt:lpstr>
      <vt:lpstr>PowerPoint Presentation</vt:lpstr>
      <vt:lpstr>Thinking About the Role of Instructional Strategies in Differentiation </vt:lpstr>
      <vt:lpstr>Thinking About the Role of Instructional Strategies in Differentiation, cont’d </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McCune</dc:creator>
  <cp:lastModifiedBy>Microsoft Office User</cp:lastModifiedBy>
  <cp:revision>52</cp:revision>
  <dcterms:created xsi:type="dcterms:W3CDTF">2003-11-13T02:56:42Z</dcterms:created>
  <dcterms:modified xsi:type="dcterms:W3CDTF">2016-04-24T17:37:37Z</dcterms:modified>
</cp:coreProperties>
</file>